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04" r:id="rId2"/>
    <p:sldId id="291" r:id="rId3"/>
    <p:sldId id="271" r:id="rId4"/>
    <p:sldId id="334" r:id="rId5"/>
    <p:sldId id="309" r:id="rId6"/>
    <p:sldId id="310" r:id="rId7"/>
    <p:sldId id="311" r:id="rId8"/>
    <p:sldId id="313" r:id="rId9"/>
    <p:sldId id="343" r:id="rId10"/>
    <p:sldId id="335" r:id="rId11"/>
    <p:sldId id="314" r:id="rId12"/>
    <p:sldId id="342" r:id="rId13"/>
    <p:sldId id="312" r:id="rId14"/>
    <p:sldId id="339" r:id="rId15"/>
    <p:sldId id="315" r:id="rId16"/>
    <p:sldId id="316" r:id="rId17"/>
    <p:sldId id="317" r:id="rId18"/>
    <p:sldId id="325" r:id="rId19"/>
    <p:sldId id="336" r:id="rId20"/>
    <p:sldId id="319" r:id="rId21"/>
    <p:sldId id="340" r:id="rId22"/>
    <p:sldId id="320" r:id="rId23"/>
    <p:sldId id="321" r:id="rId24"/>
    <p:sldId id="337" r:id="rId25"/>
    <p:sldId id="322" r:id="rId26"/>
    <p:sldId id="323" r:id="rId27"/>
    <p:sldId id="324" r:id="rId28"/>
    <p:sldId id="326" r:id="rId29"/>
    <p:sldId id="327" r:id="rId30"/>
    <p:sldId id="338" r:id="rId31"/>
    <p:sldId id="329" r:id="rId32"/>
    <p:sldId id="330" r:id="rId33"/>
    <p:sldId id="341" r:id="rId34"/>
    <p:sldId id="306" r:id="rId35"/>
    <p:sldId id="305" r:id="rId36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9051"/>
    <a:srgbClr val="1E4D2B"/>
    <a:srgbClr val="CADFF1"/>
    <a:srgbClr val="404140"/>
    <a:srgbClr val="C10065"/>
    <a:srgbClr val="CC006A"/>
    <a:srgbClr val="DAD490"/>
    <a:srgbClr val="E1963E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4" autoAdjust="0"/>
    <p:restoredTop sz="93515" autoAdjust="0"/>
  </p:normalViewPr>
  <p:slideViewPr>
    <p:cSldViewPr snapToGrid="0" snapToObjects="1">
      <p:cViewPr varScale="1">
        <p:scale>
          <a:sx n="92" d="100"/>
          <a:sy n="92" d="100"/>
        </p:scale>
        <p:origin x="72" y="81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Gasses crossing capillary beds from lungs to bloodstream</a:t>
            </a:r>
          </a:p>
          <a:p>
            <a:r>
              <a:rPr lang="en-US" dirty="0"/>
              <a:t>Water and nutrients in and out of cells</a:t>
            </a:r>
          </a:p>
          <a:p>
            <a:r>
              <a:rPr lang="en-US" dirty="0"/>
              <a:t>miRNA are small non-coding guide molecules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1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Gasses crossing capillary beds from lungs to bloodstream</a:t>
            </a:r>
          </a:p>
          <a:p>
            <a:r>
              <a:rPr lang="en-US" dirty="0"/>
              <a:t>Water and nutrients in and out of cells</a:t>
            </a:r>
          </a:p>
          <a:p>
            <a:r>
              <a:rPr lang="en-US" dirty="0"/>
              <a:t>miRNA are small non-coding guide molecules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2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</a:t>
            </a:r>
            <a:r>
              <a:rPr lang="en-US"/>
              <a:t>Goes Here.”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794085"/>
          </a:xfrm>
        </p:spPr>
        <p:txBody>
          <a:bodyPr anchor="t" anchorCtr="0"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794085"/>
          </a:xfrm>
        </p:spPr>
        <p:txBody>
          <a:bodyPr anchor="t" anchorCtr="0"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97052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tx2"/>
                </a:solidFill>
                <a:latin typeface="+mj-lt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16D16-9A9D-7F00-1DDF-B582A6D90D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00844" y="6958010"/>
            <a:ext cx="3109912" cy="414338"/>
          </a:xfrm>
        </p:spPr>
        <p:txBody>
          <a:bodyPr/>
          <a:lstStyle/>
          <a:p>
            <a:fld id="{9F4E779B-C87A-4971-97B1-071652718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36A64-4906-6D86-A550-6B5FA2435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8363" y="7204075"/>
            <a:ext cx="3109912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E779B-C87A-4971-97B1-071652718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699614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Century Gothic" charset="0"/>
          <a:cs typeface="Century Gothic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Anomalous Diffusion of mRNA in the Cytoplasm of HeLa Cells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520079"/>
          </a:xfrm>
        </p:spPr>
        <p:txBody>
          <a:bodyPr/>
          <a:lstStyle/>
          <a:p>
            <a:r>
              <a:rPr lang="en-US" sz="2000" dirty="0"/>
              <a:t>Ryan Roessler | Master of Science | Fall 2023</a:t>
            </a: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8EE871D-08AD-76C0-1303-F76AF32B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249" y="6370436"/>
            <a:ext cx="4663054" cy="14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Microscopy: TIRF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01AFC-E9AB-9FEE-E870-F7D0D087936D}"/>
              </a:ext>
            </a:extLst>
          </p:cNvPr>
          <p:cNvSpPr txBox="1">
            <a:spLocks/>
          </p:cNvSpPr>
          <p:nvPr/>
        </p:nvSpPr>
        <p:spPr>
          <a:xfrm>
            <a:off x="174183" y="6855156"/>
            <a:ext cx="10515600" cy="653349"/>
          </a:xfrm>
          <a:prstGeom prst="rect">
            <a:avLst/>
          </a:prstGeom>
        </p:spPr>
        <p:txBody>
          <a:bodyPr>
            <a:norm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dirty="0">
                <a:solidFill>
                  <a:srgbClr val="333333"/>
                </a:solidFill>
                <a:cs typeface="Times New Roman" panose="02020603050405020304" pitchFamily="18" charset="0"/>
              </a:rPr>
              <a:t>Adapted from Adrien Mau et al. </a:t>
            </a:r>
            <a:r>
              <a:rPr lang="en-US" i="1" dirty="0" err="1">
                <a:solidFill>
                  <a:srgbClr val="333333"/>
                </a:solidFill>
                <a:cs typeface="Times New Roman" panose="02020603050405020304" pitchFamily="18" charset="0"/>
              </a:rPr>
              <a:t>bioRxiv</a:t>
            </a:r>
            <a:r>
              <a:rPr lang="en-US" dirty="0">
                <a:solidFill>
                  <a:srgbClr val="333333"/>
                </a:solidFill>
                <a:cs typeface="Times New Roman" panose="02020603050405020304" pitchFamily="18" charset="0"/>
              </a:rPr>
              <a:t>. (2020).</a:t>
            </a:r>
          </a:p>
          <a:p>
            <a:pPr marL="0" indent="0">
              <a:buFont typeface="Arial"/>
              <a:buNone/>
            </a:pPr>
            <a:endParaRPr lang="en-US" sz="2800" u="sng" dirty="0">
              <a:solidFill>
                <a:schemeClr val="accent1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glass coverlip&#10;&#10;Description automatically generated">
            <a:extLst>
              <a:ext uri="{FF2B5EF4-FFF2-40B4-BE49-F238E27FC236}">
                <a16:creationId xmlns:a16="http://schemas.microsoft.com/office/drawing/2014/main" id="{C6323601-8922-8BD3-A66F-592CE9E7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694" y="1644062"/>
            <a:ext cx="4972177" cy="5121274"/>
          </a:xfrm>
          <a:prstGeom prst="rect">
            <a:avLst/>
          </a:prstGeom>
        </p:spPr>
      </p:pic>
      <p:pic>
        <p:nvPicPr>
          <p:cNvPr id="9" name="Picture 8" descr="A diagram of a red and white liquid&#10;&#10;Description automatically generated">
            <a:extLst>
              <a:ext uri="{FF2B5EF4-FFF2-40B4-BE49-F238E27FC236}">
                <a16:creationId xmlns:a16="http://schemas.microsoft.com/office/drawing/2014/main" id="{30A38875-0436-E729-3421-BF97748E7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3" y="3342513"/>
            <a:ext cx="7171376" cy="28123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E1D365-BED4-6EBE-719C-43C2707E4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8ED20-E3AB-F5A7-0611-9A0B8361B934}"/>
              </a:ext>
            </a:extLst>
          </p:cNvPr>
          <p:cNvSpPr txBox="1"/>
          <p:nvPr/>
        </p:nvSpPr>
        <p:spPr>
          <a:xfrm>
            <a:off x="1402997" y="2173221"/>
            <a:ext cx="4875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Total Internal Reflection (TIRF)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AA2E7-F994-055C-63F3-8D05C697BD1C}"/>
              </a:ext>
            </a:extLst>
          </p:cNvPr>
          <p:cNvSpPr txBox="1"/>
          <p:nvPr/>
        </p:nvSpPr>
        <p:spPr>
          <a:xfrm>
            <a:off x="8252239" y="863206"/>
            <a:ext cx="4875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TIRF Variations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47406F-303C-F31E-5D14-F9EED383C97F}"/>
              </a:ext>
            </a:extLst>
          </p:cNvPr>
          <p:cNvSpPr/>
          <p:nvPr/>
        </p:nvSpPr>
        <p:spPr>
          <a:xfrm>
            <a:off x="10537672" y="1454324"/>
            <a:ext cx="2806262" cy="621894"/>
          </a:xfrm>
          <a:prstGeom prst="rect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laser beam&#10;&#10;Description automatically generated">
            <a:extLst>
              <a:ext uri="{FF2B5EF4-FFF2-40B4-BE49-F238E27FC236}">
                <a16:creationId xmlns:a16="http://schemas.microsoft.com/office/drawing/2014/main" id="{9125452A-2825-3E1A-8D7C-FB6A77DCD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16" y="400052"/>
            <a:ext cx="7075253" cy="59665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0F2E8D7-6732-0C50-2569-BD00EBF620FE}"/>
              </a:ext>
            </a:extLst>
          </p:cNvPr>
          <p:cNvSpPr/>
          <p:nvPr/>
        </p:nvSpPr>
        <p:spPr>
          <a:xfrm>
            <a:off x="9848284" y="6141176"/>
            <a:ext cx="818952" cy="201117"/>
          </a:xfrm>
          <a:prstGeom prst="rect">
            <a:avLst/>
          </a:prstGeom>
          <a:solidFill>
            <a:srgbClr val="CAD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Microscopy: Confocal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1674F-BDC8-D388-B2F2-42F7BBE41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9F720-A0E7-EBDE-A7DD-0CE1B89D47F2}"/>
              </a:ext>
            </a:extLst>
          </p:cNvPr>
          <p:cNvSpPr txBox="1"/>
          <p:nvPr/>
        </p:nvSpPr>
        <p:spPr>
          <a:xfrm>
            <a:off x="488769" y="3125973"/>
            <a:ext cx="4885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Confocal Fluorescence Microscopy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DD4C5-4DE5-6567-6E51-1A6B586130FB}"/>
              </a:ext>
            </a:extLst>
          </p:cNvPr>
          <p:cNvSpPr txBox="1"/>
          <p:nvPr/>
        </p:nvSpPr>
        <p:spPr>
          <a:xfrm>
            <a:off x="106844" y="6888898"/>
            <a:ext cx="1073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Adapted from </a:t>
            </a:r>
            <a:r>
              <a:rPr lang="en-US" sz="1800" dirty="0" err="1">
                <a:solidFill>
                  <a:srgbClr val="000000"/>
                </a:solidFill>
              </a:rPr>
              <a:t>Adaobi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Nwaneshiudu</a:t>
            </a:r>
            <a:r>
              <a:rPr lang="en-US" sz="1800" dirty="0">
                <a:solidFill>
                  <a:srgbClr val="000000"/>
                </a:solidFill>
              </a:rPr>
              <a:t> et al. </a:t>
            </a:r>
            <a:r>
              <a:rPr lang="en-US" sz="1800" i="1" dirty="0">
                <a:solidFill>
                  <a:srgbClr val="000000"/>
                </a:solidFill>
              </a:rPr>
              <a:t>Journal of Investigative Dermatology </a:t>
            </a:r>
            <a:r>
              <a:rPr lang="en-US" sz="1800" dirty="0">
                <a:solidFill>
                  <a:srgbClr val="000000"/>
                </a:solidFill>
              </a:rPr>
              <a:t>(2012)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D92F08-C785-796A-4FA3-441C88ED3935}"/>
              </a:ext>
            </a:extLst>
          </p:cNvPr>
          <p:cNvCxnSpPr>
            <a:cxnSpLocks/>
          </p:cNvCxnSpPr>
          <p:nvPr/>
        </p:nvCxnSpPr>
        <p:spPr>
          <a:xfrm>
            <a:off x="9261863" y="6123288"/>
            <a:ext cx="3016322" cy="0"/>
          </a:xfrm>
          <a:prstGeom prst="line">
            <a:avLst/>
          </a:prstGeom>
          <a:ln>
            <a:solidFill>
              <a:srgbClr val="1E4D2B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621CBD-5D97-43C3-54F2-589EEA437BF3}"/>
              </a:ext>
            </a:extLst>
          </p:cNvPr>
          <p:cNvCxnSpPr>
            <a:cxnSpLocks/>
          </p:cNvCxnSpPr>
          <p:nvPr/>
        </p:nvCxnSpPr>
        <p:spPr>
          <a:xfrm>
            <a:off x="9261863" y="6211229"/>
            <a:ext cx="3016322" cy="0"/>
          </a:xfrm>
          <a:prstGeom prst="line">
            <a:avLst/>
          </a:prstGeom>
          <a:ln>
            <a:solidFill>
              <a:srgbClr val="1E4D2B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16ABE-47A4-6E13-81FD-342D827AA64F}"/>
              </a:ext>
            </a:extLst>
          </p:cNvPr>
          <p:cNvCxnSpPr>
            <a:cxnSpLocks/>
          </p:cNvCxnSpPr>
          <p:nvPr/>
        </p:nvCxnSpPr>
        <p:spPr>
          <a:xfrm>
            <a:off x="9261863" y="6305035"/>
            <a:ext cx="3016322" cy="0"/>
          </a:xfrm>
          <a:prstGeom prst="line">
            <a:avLst/>
          </a:prstGeom>
          <a:ln>
            <a:solidFill>
              <a:srgbClr val="1E4D2B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4A33C2-C008-6382-FD4C-177AB08B3EA8}"/>
              </a:ext>
            </a:extLst>
          </p:cNvPr>
          <p:cNvCxnSpPr>
            <a:cxnSpLocks/>
          </p:cNvCxnSpPr>
          <p:nvPr/>
        </p:nvCxnSpPr>
        <p:spPr>
          <a:xfrm>
            <a:off x="9261863" y="6391908"/>
            <a:ext cx="3016322" cy="0"/>
          </a:xfrm>
          <a:prstGeom prst="line">
            <a:avLst/>
          </a:prstGeom>
          <a:ln>
            <a:solidFill>
              <a:srgbClr val="1E4D2B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3146A511-A64B-3720-B8A6-E68C499B1BD6}"/>
              </a:ext>
            </a:extLst>
          </p:cNvPr>
          <p:cNvSpPr/>
          <p:nvPr/>
        </p:nvSpPr>
        <p:spPr>
          <a:xfrm>
            <a:off x="9108668" y="6044997"/>
            <a:ext cx="153195" cy="440788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9E015-C90A-37B9-9852-F4C23428F0B0}"/>
              </a:ext>
            </a:extLst>
          </p:cNvPr>
          <p:cNvSpPr txBox="1"/>
          <p:nvPr/>
        </p:nvSpPr>
        <p:spPr>
          <a:xfrm>
            <a:off x="7088430" y="5980396"/>
            <a:ext cx="1957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Focal planes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8C5C8-7E53-B49C-5D2B-1E6EB7F5800F}"/>
              </a:ext>
            </a:extLst>
          </p:cNvPr>
          <p:cNvSpPr txBox="1"/>
          <p:nvPr/>
        </p:nvSpPr>
        <p:spPr>
          <a:xfrm>
            <a:off x="8067369" y="5277269"/>
            <a:ext cx="1957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Sample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66E40E-AA80-CF6D-08C0-F211E649EAAE}"/>
              </a:ext>
            </a:extLst>
          </p:cNvPr>
          <p:cNvCxnSpPr>
            <a:cxnSpLocks/>
          </p:cNvCxnSpPr>
          <p:nvPr/>
        </p:nvCxnSpPr>
        <p:spPr>
          <a:xfrm>
            <a:off x="9570084" y="5739715"/>
            <a:ext cx="1097152" cy="463264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93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232301"/>
            <a:ext cx="12561453" cy="1846659"/>
          </a:xfrm>
        </p:spPr>
        <p:txBody>
          <a:bodyPr/>
          <a:lstStyle/>
          <a:p>
            <a:r>
              <a:rPr lang="en-US" dirty="0"/>
              <a:t>Single-particle Tracking of mRNA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1674F-BDC8-D388-B2F2-42F7BBE41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D95666C-1008-287E-C1FA-C91A7B228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6" t="11141" r="35243" b="22925"/>
          <a:stretch/>
        </p:blipFill>
        <p:spPr>
          <a:xfrm>
            <a:off x="10927704" y="1715235"/>
            <a:ext cx="1812851" cy="350583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E31004F7-F85A-75E8-634E-8087BD992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3" t="11379" r="11078" b="22121"/>
          <a:stretch/>
        </p:blipFill>
        <p:spPr>
          <a:xfrm>
            <a:off x="5675423" y="4654981"/>
            <a:ext cx="2466754" cy="1860698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B340A650-6B0C-E332-5B03-A974B8340F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1" t="10259" r="24080" b="22450"/>
          <a:stretch/>
        </p:blipFill>
        <p:spPr>
          <a:xfrm>
            <a:off x="7508223" y="1579848"/>
            <a:ext cx="2680752" cy="2863364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5F984AD-E3A5-FE6A-81AA-FD2195D8A2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8" t="8915" r="25145" b="22253"/>
          <a:stretch/>
        </p:blipFill>
        <p:spPr>
          <a:xfrm>
            <a:off x="1428618" y="3351941"/>
            <a:ext cx="2680752" cy="3013911"/>
          </a:xfrm>
          <a:prstGeom prst="rect">
            <a:avLst/>
          </a:prstGeom>
        </p:spPr>
      </p:pic>
      <p:pic>
        <p:nvPicPr>
          <p:cNvPr id="20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A7F84BCD-8416-FD06-A977-61CC570F33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3" t="11087" r="10818" b="22830"/>
          <a:stretch/>
        </p:blipFill>
        <p:spPr>
          <a:xfrm>
            <a:off x="3861491" y="2131622"/>
            <a:ext cx="2908004" cy="211206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DB06C7-5ED8-7051-503D-DA51646D19FF}"/>
              </a:ext>
            </a:extLst>
          </p:cNvPr>
          <p:cNvCxnSpPr>
            <a:cxnSpLocks/>
          </p:cNvCxnSpPr>
          <p:nvPr/>
        </p:nvCxnSpPr>
        <p:spPr>
          <a:xfrm>
            <a:off x="10042461" y="6032456"/>
            <a:ext cx="1158949" cy="0"/>
          </a:xfrm>
          <a:prstGeom prst="line">
            <a:avLst/>
          </a:prstGeom>
          <a:ln w="857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CB1E2-354E-FEDD-6289-DFCF1B1CBFE0}"/>
              </a:ext>
            </a:extLst>
          </p:cNvPr>
          <p:cNvSpPr txBox="1"/>
          <p:nvPr/>
        </p:nvSpPr>
        <p:spPr>
          <a:xfrm>
            <a:off x="10212581" y="6008117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µm</a:t>
            </a:r>
          </a:p>
        </p:txBody>
      </p:sp>
    </p:spTree>
    <p:extLst>
      <p:ext uri="{BB962C8B-B14F-4D97-AF65-F5344CB8AC3E}">
        <p14:creationId xmlns:p14="http://schemas.microsoft.com/office/powerpoint/2010/main" val="177355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97" y="177129"/>
            <a:ext cx="12561453" cy="1015663"/>
          </a:xfrm>
        </p:spPr>
        <p:txBody>
          <a:bodyPr/>
          <a:lstStyle/>
          <a:p>
            <a:r>
              <a:rPr lang="en-US" dirty="0"/>
              <a:t>SPT: Labeling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076EF-47F7-65D3-2B5A-40EDF4BA7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854" y="4665906"/>
            <a:ext cx="532270" cy="394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862EC1-E284-336A-C19B-FF3A0E1A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92" y="4661143"/>
            <a:ext cx="532270" cy="39427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7E8655-0B8A-5543-2ED2-20E1C176C1A4}"/>
              </a:ext>
            </a:extLst>
          </p:cNvPr>
          <p:cNvSpPr txBox="1">
            <a:spLocks/>
          </p:cNvSpPr>
          <p:nvPr/>
        </p:nvSpPr>
        <p:spPr>
          <a:xfrm>
            <a:off x="8226450" y="4900055"/>
            <a:ext cx="538164" cy="452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</a:t>
            </a:r>
          </a:p>
        </p:txBody>
      </p:sp>
      <p:pic>
        <p:nvPicPr>
          <p:cNvPr id="6" name="Picture 2" descr="Janelia Fluor 646, SE Supplier | CAS 1811539-59-9 | Tocris Bioscience">
            <a:extLst>
              <a:ext uri="{FF2B5EF4-FFF2-40B4-BE49-F238E27FC236}">
                <a16:creationId xmlns:a16="http://schemas.microsoft.com/office/drawing/2014/main" id="{B65B3CA2-975B-3327-6976-59783D45F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10" y="1649476"/>
            <a:ext cx="4833731" cy="473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52D0D-2A37-5727-052E-05F64932D1BC}"/>
              </a:ext>
            </a:extLst>
          </p:cNvPr>
          <p:cNvSpPr txBox="1"/>
          <p:nvPr/>
        </p:nvSpPr>
        <p:spPr>
          <a:xfrm>
            <a:off x="8483410" y="1084937"/>
            <a:ext cx="462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Janelia Fluor (JF) 646 Spectrum</a:t>
            </a:r>
          </a:p>
        </p:txBody>
      </p:sp>
      <p:pic>
        <p:nvPicPr>
          <p:cNvPr id="8" name="Picture 7" descr="A diagram of a dna sequence&#10;&#10;Description automatically generated">
            <a:extLst>
              <a:ext uri="{FF2B5EF4-FFF2-40B4-BE49-F238E27FC236}">
                <a16:creationId xmlns:a16="http://schemas.microsoft.com/office/drawing/2014/main" id="{73EF502D-BBC0-2283-D220-BFA938660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3" y="1677300"/>
            <a:ext cx="6220693" cy="49346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12BE14-6757-2DCD-F00B-C39545E76EAC}"/>
              </a:ext>
            </a:extLst>
          </p:cNvPr>
          <p:cNvSpPr/>
          <p:nvPr/>
        </p:nvSpPr>
        <p:spPr>
          <a:xfrm>
            <a:off x="6250608" y="1972234"/>
            <a:ext cx="425450" cy="2739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98B80-3DC8-2FAD-FC67-7F5426EDB305}"/>
              </a:ext>
            </a:extLst>
          </p:cNvPr>
          <p:cNvSpPr txBox="1"/>
          <p:nvPr/>
        </p:nvSpPr>
        <p:spPr>
          <a:xfrm>
            <a:off x="5933811" y="1454104"/>
            <a:ext cx="117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Halo Tag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D041CB8-EC47-977C-800E-7F1DC8967852}"/>
              </a:ext>
            </a:extLst>
          </p:cNvPr>
          <p:cNvSpPr/>
          <p:nvPr/>
        </p:nvSpPr>
        <p:spPr>
          <a:xfrm rot="5400000">
            <a:off x="6408001" y="1645844"/>
            <a:ext cx="110664" cy="425450"/>
          </a:xfrm>
          <a:prstGeom prst="lef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883DE-DF2F-E2FD-C633-E192856088CC}"/>
              </a:ext>
            </a:extLst>
          </p:cNvPr>
          <p:cNvSpPr/>
          <p:nvPr/>
        </p:nvSpPr>
        <p:spPr>
          <a:xfrm>
            <a:off x="5510743" y="3360032"/>
            <a:ext cx="933449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7F8E17-6836-740F-B23C-6814CA3739B6}"/>
              </a:ext>
            </a:extLst>
          </p:cNvPr>
          <p:cNvSpPr/>
          <p:nvPr/>
        </p:nvSpPr>
        <p:spPr>
          <a:xfrm>
            <a:off x="5206184" y="2445632"/>
            <a:ext cx="933449" cy="47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Stored Data 13">
            <a:extLst>
              <a:ext uri="{FF2B5EF4-FFF2-40B4-BE49-F238E27FC236}">
                <a16:creationId xmlns:a16="http://schemas.microsoft.com/office/drawing/2014/main" id="{80F361E7-7489-6021-AD4E-7A43F9DA6195}"/>
              </a:ext>
            </a:extLst>
          </p:cNvPr>
          <p:cNvSpPr/>
          <p:nvPr/>
        </p:nvSpPr>
        <p:spPr>
          <a:xfrm rot="5400000">
            <a:off x="4309606" y="4996907"/>
            <a:ext cx="105176" cy="363940"/>
          </a:xfrm>
          <a:prstGeom prst="flowChartOnlineStorag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960950-C0D4-C887-7237-DB0438248B1B}"/>
              </a:ext>
            </a:extLst>
          </p:cNvPr>
          <p:cNvSpPr txBox="1"/>
          <p:nvPr/>
        </p:nvSpPr>
        <p:spPr>
          <a:xfrm>
            <a:off x="4756253" y="2344105"/>
            <a:ext cx="177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MS2 coat protein (MCP)</a:t>
            </a:r>
          </a:p>
        </p:txBody>
      </p:sp>
      <p:sp>
        <p:nvSpPr>
          <p:cNvPr id="16" name="Flowchart: Stored Data 15">
            <a:extLst>
              <a:ext uri="{FF2B5EF4-FFF2-40B4-BE49-F238E27FC236}">
                <a16:creationId xmlns:a16="http://schemas.microsoft.com/office/drawing/2014/main" id="{BB0E5CF2-4E4F-94D8-39A9-B6A8BC40D644}"/>
              </a:ext>
            </a:extLst>
          </p:cNvPr>
          <p:cNvSpPr/>
          <p:nvPr/>
        </p:nvSpPr>
        <p:spPr>
          <a:xfrm rot="5400000">
            <a:off x="5410217" y="4996425"/>
            <a:ext cx="105176" cy="363940"/>
          </a:xfrm>
          <a:prstGeom prst="flowChartOnlineStorag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Stored Data 16">
            <a:extLst>
              <a:ext uri="{FF2B5EF4-FFF2-40B4-BE49-F238E27FC236}">
                <a16:creationId xmlns:a16="http://schemas.microsoft.com/office/drawing/2014/main" id="{920C95BC-0B97-493F-35B5-C03CDBAD4B44}"/>
              </a:ext>
            </a:extLst>
          </p:cNvPr>
          <p:cNvSpPr/>
          <p:nvPr/>
        </p:nvSpPr>
        <p:spPr>
          <a:xfrm rot="5400000">
            <a:off x="6406196" y="5008070"/>
            <a:ext cx="105176" cy="363940"/>
          </a:xfrm>
          <a:prstGeom prst="flowChartOnlineStorag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C9FBE1-558B-9FA1-4AF5-E2B7D30B2762}"/>
              </a:ext>
            </a:extLst>
          </p:cNvPr>
          <p:cNvSpPr/>
          <p:nvPr/>
        </p:nvSpPr>
        <p:spPr>
          <a:xfrm>
            <a:off x="4066208" y="5352523"/>
            <a:ext cx="590550" cy="14464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2FC332-349B-2FE5-84D7-7088476BBEEA}"/>
              </a:ext>
            </a:extLst>
          </p:cNvPr>
          <p:cNvSpPr txBox="1"/>
          <p:nvPr/>
        </p:nvSpPr>
        <p:spPr>
          <a:xfrm>
            <a:off x="4104308" y="5233103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B1F1CC-CE58-3439-AD86-FA5FEA39F33F}"/>
              </a:ext>
            </a:extLst>
          </p:cNvPr>
          <p:cNvSpPr/>
          <p:nvPr/>
        </p:nvSpPr>
        <p:spPr>
          <a:xfrm>
            <a:off x="5171108" y="5333473"/>
            <a:ext cx="590550" cy="14464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5DB830-F62F-AAF8-5381-4334E558D4C3}"/>
              </a:ext>
            </a:extLst>
          </p:cNvPr>
          <p:cNvSpPr/>
          <p:nvPr/>
        </p:nvSpPr>
        <p:spPr>
          <a:xfrm>
            <a:off x="6161708" y="5352523"/>
            <a:ext cx="590550" cy="14464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DC871-370C-33BE-C5A4-B569D8B3BC77}"/>
              </a:ext>
            </a:extLst>
          </p:cNvPr>
          <p:cNvSpPr txBox="1"/>
          <p:nvPr/>
        </p:nvSpPr>
        <p:spPr>
          <a:xfrm>
            <a:off x="5180633" y="5223578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FE4EC7-3F4D-2EEE-DAEB-0B03842A185E}"/>
              </a:ext>
            </a:extLst>
          </p:cNvPr>
          <p:cNvSpPr txBox="1"/>
          <p:nvPr/>
        </p:nvSpPr>
        <p:spPr>
          <a:xfrm>
            <a:off x="6180758" y="5233103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2BFB07-AC3F-F7B5-4E86-9AE39FE18453}"/>
              </a:ext>
            </a:extLst>
          </p:cNvPr>
          <p:cNvSpPr txBox="1"/>
          <p:nvPr/>
        </p:nvSpPr>
        <p:spPr>
          <a:xfrm>
            <a:off x="4924785" y="3366575"/>
            <a:ext cx="274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Stable plasmid transfection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9A980B-BF99-B1DF-30EF-9F6687454CA7}"/>
              </a:ext>
            </a:extLst>
          </p:cNvPr>
          <p:cNvSpPr txBox="1"/>
          <p:nvPr/>
        </p:nvSpPr>
        <p:spPr>
          <a:xfrm>
            <a:off x="1153549" y="3422208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CRISPR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C0BD-B536-5061-B8BF-7ABE9EE39309}"/>
              </a:ext>
            </a:extLst>
          </p:cNvPr>
          <p:cNvSpPr/>
          <p:nvPr/>
        </p:nvSpPr>
        <p:spPr>
          <a:xfrm>
            <a:off x="2228168" y="2501530"/>
            <a:ext cx="1388493" cy="41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05A1FD-03A1-4769-1CDA-34014DD7BEEC}"/>
              </a:ext>
            </a:extLst>
          </p:cNvPr>
          <p:cNvSpPr txBox="1"/>
          <p:nvPr/>
        </p:nvSpPr>
        <p:spPr>
          <a:xfrm>
            <a:off x="2669263" y="2429711"/>
            <a:ext cx="124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MS2 stem loops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13248B-C023-66EC-BA7C-2F6FA904A1FB}"/>
              </a:ext>
            </a:extLst>
          </p:cNvPr>
          <p:cNvSpPr txBox="1"/>
          <p:nvPr/>
        </p:nvSpPr>
        <p:spPr>
          <a:xfrm>
            <a:off x="3055776" y="1771500"/>
            <a:ext cx="524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24x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357C3F-4FA3-64FA-9690-BFD7A396897E}"/>
              </a:ext>
            </a:extLst>
          </p:cNvPr>
          <p:cNvSpPr txBox="1"/>
          <p:nvPr/>
        </p:nvSpPr>
        <p:spPr>
          <a:xfrm>
            <a:off x="2010030" y="2025452"/>
            <a:ext cx="1171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MYH9 seq.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D2E39C-FA18-83EA-B6B3-4F3EA79AF6E5}"/>
              </a:ext>
            </a:extLst>
          </p:cNvPr>
          <p:cNvSpPr/>
          <p:nvPr/>
        </p:nvSpPr>
        <p:spPr>
          <a:xfrm>
            <a:off x="1966384" y="2356783"/>
            <a:ext cx="1178061" cy="145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95CC1A-F152-CF13-7C97-7DC6A37B1ED8}"/>
              </a:ext>
            </a:extLst>
          </p:cNvPr>
          <p:cNvSpPr txBox="1"/>
          <p:nvPr/>
        </p:nvSpPr>
        <p:spPr>
          <a:xfrm>
            <a:off x="1252585" y="6637913"/>
            <a:ext cx="1381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mRNA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3515DC-DBF2-4875-1085-19D6EAB67E9D}"/>
              </a:ext>
            </a:extLst>
          </p:cNvPr>
          <p:cNvSpPr txBox="1"/>
          <p:nvPr/>
        </p:nvSpPr>
        <p:spPr>
          <a:xfrm>
            <a:off x="1187495" y="4564621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mRNA</a:t>
            </a:r>
          </a:p>
        </p:txBody>
      </p:sp>
      <p:pic>
        <p:nvPicPr>
          <p:cNvPr id="33" name="Picture 32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253B8C42-48F5-B0A6-C92E-AFE913EE4C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464" r="48057" b="68200"/>
          <a:stretch/>
        </p:blipFill>
        <p:spPr>
          <a:xfrm>
            <a:off x="1436058" y="4276423"/>
            <a:ext cx="1584219" cy="26222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06F731-5614-9933-1F61-2CA703875AC0}"/>
              </a:ext>
            </a:extLst>
          </p:cNvPr>
          <p:cNvCxnSpPr>
            <a:cxnSpLocks/>
          </p:cNvCxnSpPr>
          <p:nvPr/>
        </p:nvCxnSpPr>
        <p:spPr>
          <a:xfrm>
            <a:off x="3247058" y="4408938"/>
            <a:ext cx="419100" cy="238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6A8610-3126-F0DF-A42E-510A3D7E2798}"/>
              </a:ext>
            </a:extLst>
          </p:cNvPr>
          <p:cNvCxnSpPr>
            <a:cxnSpLocks/>
          </p:cNvCxnSpPr>
          <p:nvPr/>
        </p:nvCxnSpPr>
        <p:spPr>
          <a:xfrm>
            <a:off x="3891252" y="4409505"/>
            <a:ext cx="419100" cy="238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15AFD5-FFB9-FE99-5B9A-781DDDCC1A0F}"/>
              </a:ext>
            </a:extLst>
          </p:cNvPr>
          <p:cNvCxnSpPr>
            <a:cxnSpLocks/>
          </p:cNvCxnSpPr>
          <p:nvPr/>
        </p:nvCxnSpPr>
        <p:spPr>
          <a:xfrm flipV="1">
            <a:off x="4512758" y="4411320"/>
            <a:ext cx="239250" cy="56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FAB421-C3C8-0075-052E-436B8B4B537B}"/>
              </a:ext>
            </a:extLst>
          </p:cNvPr>
          <p:cNvCxnSpPr>
            <a:cxnSpLocks/>
          </p:cNvCxnSpPr>
          <p:nvPr/>
        </p:nvCxnSpPr>
        <p:spPr>
          <a:xfrm>
            <a:off x="2991139" y="4409505"/>
            <a:ext cx="93994" cy="181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4DDC13-F696-B968-3267-A4CE309992DA}"/>
              </a:ext>
            </a:extLst>
          </p:cNvPr>
          <p:cNvCxnSpPr>
            <a:cxnSpLocks/>
          </p:cNvCxnSpPr>
          <p:nvPr/>
        </p:nvCxnSpPr>
        <p:spPr>
          <a:xfrm>
            <a:off x="1366309" y="4409505"/>
            <a:ext cx="93994" cy="181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B963C7B-84E4-F435-3436-D913932D1F0A}"/>
              </a:ext>
            </a:extLst>
          </p:cNvPr>
          <p:cNvSpPr/>
          <p:nvPr/>
        </p:nvSpPr>
        <p:spPr>
          <a:xfrm>
            <a:off x="1260173" y="4339883"/>
            <a:ext cx="139919" cy="138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0EB933-5339-DB25-9DE9-97F5035E93A7}"/>
              </a:ext>
            </a:extLst>
          </p:cNvPr>
          <p:cNvCxnSpPr>
            <a:cxnSpLocks/>
          </p:cNvCxnSpPr>
          <p:nvPr/>
        </p:nvCxnSpPr>
        <p:spPr>
          <a:xfrm flipV="1">
            <a:off x="4498395" y="6408119"/>
            <a:ext cx="820002" cy="36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9119594-416E-E91F-FBB5-612A6821E528}"/>
              </a:ext>
            </a:extLst>
          </p:cNvPr>
          <p:cNvCxnSpPr>
            <a:cxnSpLocks/>
          </p:cNvCxnSpPr>
          <p:nvPr/>
        </p:nvCxnSpPr>
        <p:spPr>
          <a:xfrm flipV="1">
            <a:off x="5546642" y="6409445"/>
            <a:ext cx="820002" cy="36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1ABB10-7CF4-31B0-90E4-713C767CD673}"/>
              </a:ext>
            </a:extLst>
          </p:cNvPr>
          <p:cNvCxnSpPr>
            <a:cxnSpLocks/>
          </p:cNvCxnSpPr>
          <p:nvPr/>
        </p:nvCxnSpPr>
        <p:spPr>
          <a:xfrm>
            <a:off x="6581637" y="6409168"/>
            <a:ext cx="434671" cy="26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B866BB87-D88A-0496-D5C4-D2A5FEB426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464" r="48057" b="68200"/>
          <a:stretch/>
        </p:blipFill>
        <p:spPr>
          <a:xfrm>
            <a:off x="1422257" y="6205557"/>
            <a:ext cx="2743772" cy="40801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6E570F4-E5BD-3A35-F663-E39343362641}"/>
              </a:ext>
            </a:extLst>
          </p:cNvPr>
          <p:cNvSpPr/>
          <p:nvPr/>
        </p:nvSpPr>
        <p:spPr>
          <a:xfrm>
            <a:off x="1536368" y="6295365"/>
            <a:ext cx="240411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6542EF-90D8-D698-19D4-6E0418179F66}"/>
              </a:ext>
            </a:extLst>
          </p:cNvPr>
          <p:cNvSpPr txBox="1"/>
          <p:nvPr/>
        </p:nvSpPr>
        <p:spPr>
          <a:xfrm>
            <a:off x="2477438" y="6226573"/>
            <a:ext cx="521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9172E-C8E8-B8B2-FD32-687968042A1A}"/>
              </a:ext>
            </a:extLst>
          </p:cNvPr>
          <p:cNvCxnSpPr>
            <a:cxnSpLocks/>
          </p:cNvCxnSpPr>
          <p:nvPr/>
        </p:nvCxnSpPr>
        <p:spPr>
          <a:xfrm flipV="1">
            <a:off x="1412029" y="6405855"/>
            <a:ext cx="51949" cy="9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9F93EB6-3712-593F-BCD9-095D30FB3FFA}"/>
              </a:ext>
            </a:extLst>
          </p:cNvPr>
          <p:cNvSpPr/>
          <p:nvPr/>
        </p:nvSpPr>
        <p:spPr>
          <a:xfrm>
            <a:off x="1240150" y="6314415"/>
            <a:ext cx="192510" cy="1866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D7BF87-D3E0-F768-93B8-C577CC0928D9}"/>
              </a:ext>
            </a:extLst>
          </p:cNvPr>
          <p:cNvCxnSpPr>
            <a:cxnSpLocks/>
          </p:cNvCxnSpPr>
          <p:nvPr/>
        </p:nvCxnSpPr>
        <p:spPr>
          <a:xfrm>
            <a:off x="4128825" y="6408008"/>
            <a:ext cx="82163" cy="1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0D85C4-38D4-F71A-2D2F-892E6F9E5396}"/>
              </a:ext>
            </a:extLst>
          </p:cNvPr>
          <p:cNvCxnSpPr>
            <a:cxnSpLocks/>
          </p:cNvCxnSpPr>
          <p:nvPr/>
        </p:nvCxnSpPr>
        <p:spPr>
          <a:xfrm>
            <a:off x="1389435" y="6404198"/>
            <a:ext cx="82163" cy="16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E9D1598-6311-3211-CDB6-0CD072C0D2B8}"/>
              </a:ext>
            </a:extLst>
          </p:cNvPr>
          <p:cNvSpPr/>
          <p:nvPr/>
        </p:nvSpPr>
        <p:spPr>
          <a:xfrm>
            <a:off x="3181192" y="5632969"/>
            <a:ext cx="554635" cy="330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CC35A8-C692-FD3A-231A-80F6FD8390DF}"/>
              </a:ext>
            </a:extLst>
          </p:cNvPr>
          <p:cNvCxnSpPr>
            <a:cxnSpLocks/>
          </p:cNvCxnSpPr>
          <p:nvPr/>
        </p:nvCxnSpPr>
        <p:spPr>
          <a:xfrm flipH="1">
            <a:off x="10956032" y="1747723"/>
            <a:ext cx="19394" cy="358575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63E6A57-68C8-978A-E1BF-C6D935BD2A5C}"/>
              </a:ext>
            </a:extLst>
          </p:cNvPr>
          <p:cNvSpPr txBox="1"/>
          <p:nvPr/>
        </p:nvSpPr>
        <p:spPr>
          <a:xfrm>
            <a:off x="9337013" y="3869703"/>
            <a:ext cx="12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Excitation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D539F5-F445-FB0E-53AA-060A143A9BE6}"/>
              </a:ext>
            </a:extLst>
          </p:cNvPr>
          <p:cNvSpPr txBox="1"/>
          <p:nvPr/>
        </p:nvSpPr>
        <p:spPr>
          <a:xfrm>
            <a:off x="11403913" y="3893590"/>
            <a:ext cx="118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Emission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B733F6-D11C-9A86-59B4-DF6C6D2198B0}"/>
              </a:ext>
            </a:extLst>
          </p:cNvPr>
          <p:cNvCxnSpPr/>
          <p:nvPr/>
        </p:nvCxnSpPr>
        <p:spPr>
          <a:xfrm>
            <a:off x="10139537" y="4218115"/>
            <a:ext cx="365571" cy="19320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1C289A-BC47-DF67-1FC5-2E630A9F1C26}"/>
              </a:ext>
            </a:extLst>
          </p:cNvPr>
          <p:cNvCxnSpPr>
            <a:cxnSpLocks/>
          </p:cNvCxnSpPr>
          <p:nvPr/>
        </p:nvCxnSpPr>
        <p:spPr>
          <a:xfrm flipH="1">
            <a:off x="11486893" y="4252929"/>
            <a:ext cx="310548" cy="22611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DB58680-3B6D-724B-0199-9FA6A4C88621}"/>
              </a:ext>
            </a:extLst>
          </p:cNvPr>
          <p:cNvSpPr/>
          <p:nvPr/>
        </p:nvSpPr>
        <p:spPr>
          <a:xfrm>
            <a:off x="9466883" y="5839714"/>
            <a:ext cx="2409825" cy="571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E29556-9354-CAF9-3887-03AE9CB59987}"/>
              </a:ext>
            </a:extLst>
          </p:cNvPr>
          <p:cNvSpPr txBox="1"/>
          <p:nvPr/>
        </p:nvSpPr>
        <p:spPr>
          <a:xfrm>
            <a:off x="8764614" y="6394596"/>
            <a:ext cx="2729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JF – Halo ligand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638ED7-22B2-8656-FCC0-E92157A9A7BD}"/>
              </a:ext>
            </a:extLst>
          </p:cNvPr>
          <p:cNvSpPr txBox="1"/>
          <p:nvPr/>
        </p:nvSpPr>
        <p:spPr>
          <a:xfrm>
            <a:off x="10014570" y="5666071"/>
            <a:ext cx="272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Wavelength (nm)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2A25F8-1798-EA85-6B5C-88D5C358E7CF}"/>
              </a:ext>
            </a:extLst>
          </p:cNvPr>
          <p:cNvSpPr/>
          <p:nvPr/>
        </p:nvSpPr>
        <p:spPr>
          <a:xfrm rot="16200000">
            <a:off x="6860797" y="3194694"/>
            <a:ext cx="2409825" cy="330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40BE2-4C38-D016-902C-919531F511BB}"/>
              </a:ext>
            </a:extLst>
          </p:cNvPr>
          <p:cNvSpPr txBox="1"/>
          <p:nvPr/>
        </p:nvSpPr>
        <p:spPr>
          <a:xfrm rot="16200000">
            <a:off x="6747386" y="3217354"/>
            <a:ext cx="272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Relative Intensity (%)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C94B5EB-C272-97E4-85F6-39883DC68CCA}"/>
              </a:ext>
            </a:extLst>
          </p:cNvPr>
          <p:cNvSpPr/>
          <p:nvPr/>
        </p:nvSpPr>
        <p:spPr>
          <a:xfrm>
            <a:off x="5252670" y="4675213"/>
            <a:ext cx="403151" cy="388643"/>
          </a:xfrm>
          <a:prstGeom prst="ellipse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131D48B-0E6B-449B-CC76-311FDE5E375B}"/>
              </a:ext>
            </a:extLst>
          </p:cNvPr>
          <p:cNvSpPr/>
          <p:nvPr/>
        </p:nvSpPr>
        <p:spPr>
          <a:xfrm>
            <a:off x="6259052" y="4691068"/>
            <a:ext cx="403151" cy="388643"/>
          </a:xfrm>
          <a:prstGeom prst="ellipse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988B304-CCF1-5EDC-4DF8-DD4B7CF49FE6}"/>
              </a:ext>
            </a:extLst>
          </p:cNvPr>
          <p:cNvSpPr/>
          <p:nvPr/>
        </p:nvSpPr>
        <p:spPr>
          <a:xfrm>
            <a:off x="4173136" y="4675174"/>
            <a:ext cx="403151" cy="388643"/>
          </a:xfrm>
          <a:prstGeom prst="ellipse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F4B78-C341-7896-453C-3F67C68F7E51}"/>
              </a:ext>
            </a:extLst>
          </p:cNvPr>
          <p:cNvSpPr txBox="1"/>
          <p:nvPr/>
        </p:nvSpPr>
        <p:spPr>
          <a:xfrm>
            <a:off x="4199091" y="4696077"/>
            <a:ext cx="48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EF7FA4-BE85-9EDB-E810-910EECF9D14A}"/>
              </a:ext>
            </a:extLst>
          </p:cNvPr>
          <p:cNvSpPr txBox="1"/>
          <p:nvPr/>
        </p:nvSpPr>
        <p:spPr>
          <a:xfrm>
            <a:off x="5271501" y="4702622"/>
            <a:ext cx="48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E1E1D9-B91A-1803-9C19-A586673DC0D2}"/>
              </a:ext>
            </a:extLst>
          </p:cNvPr>
          <p:cNvSpPr txBox="1"/>
          <p:nvPr/>
        </p:nvSpPr>
        <p:spPr>
          <a:xfrm>
            <a:off x="6276593" y="4714776"/>
            <a:ext cx="48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9CEA78A-D082-2D96-BC7D-75791FA0C218}"/>
              </a:ext>
            </a:extLst>
          </p:cNvPr>
          <p:cNvSpPr/>
          <p:nvPr/>
        </p:nvSpPr>
        <p:spPr>
          <a:xfrm>
            <a:off x="7945604" y="6298512"/>
            <a:ext cx="598591" cy="563155"/>
          </a:xfrm>
          <a:prstGeom prst="ellipse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9263B0-799C-DB09-B5F3-7E042D6B3097}"/>
              </a:ext>
            </a:extLst>
          </p:cNvPr>
          <p:cNvSpPr txBox="1"/>
          <p:nvPr/>
        </p:nvSpPr>
        <p:spPr>
          <a:xfrm>
            <a:off x="8030686" y="6380034"/>
            <a:ext cx="880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BB11654-F4B3-5146-9A0B-4CF70AFB5012}"/>
              </a:ext>
            </a:extLst>
          </p:cNvPr>
          <p:cNvSpPr/>
          <p:nvPr/>
        </p:nvSpPr>
        <p:spPr>
          <a:xfrm>
            <a:off x="1117457" y="5125807"/>
            <a:ext cx="3011368" cy="1843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12C281-207F-686D-9BF4-93BD6D880A9C}"/>
              </a:ext>
            </a:extLst>
          </p:cNvPr>
          <p:cNvSpPr/>
          <p:nvPr/>
        </p:nvSpPr>
        <p:spPr>
          <a:xfrm>
            <a:off x="3987318" y="4472225"/>
            <a:ext cx="3158277" cy="213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72403F5-3228-0C77-E706-4C44AE413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350" y="4407535"/>
            <a:ext cx="5601482" cy="2467319"/>
          </a:xfrm>
          <a:prstGeom prst="rect">
            <a:avLst/>
          </a:prstGeom>
        </p:spPr>
      </p:pic>
      <p:sp>
        <p:nvSpPr>
          <p:cNvPr id="72" name="Arrow: Down 71">
            <a:extLst>
              <a:ext uri="{FF2B5EF4-FFF2-40B4-BE49-F238E27FC236}">
                <a16:creationId xmlns:a16="http://schemas.microsoft.com/office/drawing/2014/main" id="{DF831001-FA75-DBD1-D7D8-A9A1A2E113A1}"/>
              </a:ext>
            </a:extLst>
          </p:cNvPr>
          <p:cNvSpPr/>
          <p:nvPr/>
        </p:nvSpPr>
        <p:spPr>
          <a:xfrm>
            <a:off x="5773032" y="4078516"/>
            <a:ext cx="224500" cy="303269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67F911-9777-4079-542F-E041F9656A23}"/>
              </a:ext>
            </a:extLst>
          </p:cNvPr>
          <p:cNvSpPr txBox="1"/>
          <p:nvPr/>
        </p:nvSpPr>
        <p:spPr>
          <a:xfrm>
            <a:off x="156111" y="6689413"/>
            <a:ext cx="577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Constructed by O’Neil </a:t>
            </a:r>
            <a:r>
              <a:rPr lang="en-US" sz="18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Wiggan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&amp; Tim </a:t>
            </a:r>
            <a:r>
              <a:rPr lang="en-US" sz="18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Stasevich</a:t>
            </a:r>
            <a:endParaRPr lang="en-US" sz="1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sz="18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Morisaki</a:t>
            </a:r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T, et al.TJ. </a:t>
            </a:r>
            <a:r>
              <a:rPr lang="en-US" sz="1800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Science</a:t>
            </a:r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 (2016)</a:t>
            </a:r>
            <a:endParaRPr lang="en-US" sz="1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DB9886-680A-28BC-75B9-232D59629A8E}"/>
              </a:ext>
            </a:extLst>
          </p:cNvPr>
          <p:cNvSpPr/>
          <p:nvPr/>
        </p:nvSpPr>
        <p:spPr>
          <a:xfrm>
            <a:off x="1636832" y="6543015"/>
            <a:ext cx="591336" cy="181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F5AC7B-283E-425C-6505-2E17C3121A39}"/>
              </a:ext>
            </a:extLst>
          </p:cNvPr>
          <p:cNvSpPr txBox="1"/>
          <p:nvPr/>
        </p:nvSpPr>
        <p:spPr>
          <a:xfrm>
            <a:off x="1357298" y="5664179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mRNA</a:t>
            </a:r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BA20183C-6AE7-B115-1B77-9D5B7D38D4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13</a:t>
            </a:fld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E894358-BC40-6011-6C61-30A8E07107C0}"/>
              </a:ext>
            </a:extLst>
          </p:cNvPr>
          <p:cNvSpPr/>
          <p:nvPr/>
        </p:nvSpPr>
        <p:spPr>
          <a:xfrm>
            <a:off x="2991139" y="4661143"/>
            <a:ext cx="351704" cy="464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26A0E578-E5EF-7908-AD98-3EF7AEC6C75A}"/>
              </a:ext>
            </a:extLst>
          </p:cNvPr>
          <p:cNvSpPr/>
          <p:nvPr/>
        </p:nvSpPr>
        <p:spPr>
          <a:xfrm rot="8231534">
            <a:off x="7266050" y="5219570"/>
            <a:ext cx="168022" cy="922830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310060-0EC7-924C-E39D-2CDF59D5B61C}"/>
              </a:ext>
            </a:extLst>
          </p:cNvPr>
          <p:cNvSpPr/>
          <p:nvPr/>
        </p:nvSpPr>
        <p:spPr>
          <a:xfrm>
            <a:off x="2421818" y="3479987"/>
            <a:ext cx="351704" cy="464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C580D257-03D5-7896-4078-1E5552126FB5}"/>
              </a:ext>
            </a:extLst>
          </p:cNvPr>
          <p:cNvSpPr/>
          <p:nvPr/>
        </p:nvSpPr>
        <p:spPr>
          <a:xfrm>
            <a:off x="2422424" y="3620293"/>
            <a:ext cx="224500" cy="303269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DA218C-7920-3931-DBB5-5A0A14234FD2}"/>
              </a:ext>
            </a:extLst>
          </p:cNvPr>
          <p:cNvSpPr txBox="1"/>
          <p:nvPr/>
        </p:nvSpPr>
        <p:spPr>
          <a:xfrm>
            <a:off x="1074874" y="1594234"/>
            <a:ext cx="58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E4D2B"/>
                </a:solidFill>
                <a:highlight>
                  <a:srgbClr val="FFFF00"/>
                </a:highlight>
              </a:rPr>
              <a:t>1.)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3CB477D-9A83-C5DB-1561-F294C670A976}"/>
              </a:ext>
            </a:extLst>
          </p:cNvPr>
          <p:cNvSpPr txBox="1"/>
          <p:nvPr/>
        </p:nvSpPr>
        <p:spPr>
          <a:xfrm>
            <a:off x="4229216" y="1599524"/>
            <a:ext cx="58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E4D2B"/>
                </a:solidFill>
                <a:highlight>
                  <a:srgbClr val="FFFF00"/>
                </a:highlight>
              </a:rPr>
              <a:t>2.)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A77126-E99F-B748-512C-91BB1CB533EA}"/>
              </a:ext>
            </a:extLst>
          </p:cNvPr>
          <p:cNvSpPr txBox="1"/>
          <p:nvPr/>
        </p:nvSpPr>
        <p:spPr>
          <a:xfrm>
            <a:off x="7026264" y="6445796"/>
            <a:ext cx="58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E4D2B"/>
                </a:solidFill>
                <a:highlight>
                  <a:srgbClr val="FFFF00"/>
                </a:highlight>
              </a:rPr>
              <a:t>3.)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A3E01AF-368D-A690-CB6E-633B1F6C2E52}"/>
              </a:ext>
            </a:extLst>
          </p:cNvPr>
          <p:cNvSpPr/>
          <p:nvPr/>
        </p:nvSpPr>
        <p:spPr>
          <a:xfrm>
            <a:off x="4961558" y="1972234"/>
            <a:ext cx="1277839" cy="28140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44452BD-BE73-84B5-D2F5-492550CA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00" y="1628724"/>
            <a:ext cx="7993287" cy="4982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60" y="64670"/>
            <a:ext cx="12561453" cy="1015663"/>
          </a:xfrm>
        </p:spPr>
        <p:txBody>
          <a:bodyPr/>
          <a:lstStyle/>
          <a:p>
            <a:r>
              <a:rPr lang="en-US" dirty="0"/>
              <a:t>SPT: Imaging Setup (TIRF)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1674F-BDC8-D388-B2F2-42F7BBE41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14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EC7735-E63E-7277-697A-11FF6BD892C9}"/>
              </a:ext>
            </a:extLst>
          </p:cNvPr>
          <p:cNvSpPr/>
          <p:nvPr/>
        </p:nvSpPr>
        <p:spPr>
          <a:xfrm>
            <a:off x="2253841" y="3544876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E604C4-1423-AB45-9FA2-6B9552D7956A}"/>
              </a:ext>
            </a:extLst>
          </p:cNvPr>
          <p:cNvSpPr/>
          <p:nvPr/>
        </p:nvSpPr>
        <p:spPr>
          <a:xfrm>
            <a:off x="1645774" y="6553147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D2572A-1658-721A-2F3F-8E44E55CC03E}"/>
              </a:ext>
            </a:extLst>
          </p:cNvPr>
          <p:cNvSpPr/>
          <p:nvPr/>
        </p:nvSpPr>
        <p:spPr>
          <a:xfrm>
            <a:off x="2525534" y="6553147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93BD4-0669-765C-F202-96D174AB28EF}"/>
              </a:ext>
            </a:extLst>
          </p:cNvPr>
          <p:cNvSpPr/>
          <p:nvPr/>
        </p:nvSpPr>
        <p:spPr>
          <a:xfrm>
            <a:off x="3811878" y="6495067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FC70B1-CE72-1547-7A68-D3B68756F175}"/>
              </a:ext>
            </a:extLst>
          </p:cNvPr>
          <p:cNvSpPr/>
          <p:nvPr/>
        </p:nvSpPr>
        <p:spPr>
          <a:xfrm>
            <a:off x="4366617" y="6426829"/>
            <a:ext cx="4602419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B3561C-09B5-6188-DB0A-BB8AABA21CF3}"/>
              </a:ext>
            </a:extLst>
          </p:cNvPr>
          <p:cNvSpPr/>
          <p:nvPr/>
        </p:nvSpPr>
        <p:spPr>
          <a:xfrm>
            <a:off x="260962" y="6519028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C8FF83-8516-74D8-6787-2AEEC9910656}"/>
              </a:ext>
            </a:extLst>
          </p:cNvPr>
          <p:cNvSpPr/>
          <p:nvPr/>
        </p:nvSpPr>
        <p:spPr>
          <a:xfrm>
            <a:off x="479737" y="2649226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77AF1B-B1C5-4517-B4B0-4BF0FE2E7BAC}"/>
              </a:ext>
            </a:extLst>
          </p:cNvPr>
          <p:cNvSpPr/>
          <p:nvPr/>
        </p:nvSpPr>
        <p:spPr>
          <a:xfrm>
            <a:off x="2711767" y="2179874"/>
            <a:ext cx="2445411" cy="3117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437AB1-9758-384E-D113-ADF7E9739099}"/>
              </a:ext>
            </a:extLst>
          </p:cNvPr>
          <p:cNvSpPr/>
          <p:nvPr/>
        </p:nvSpPr>
        <p:spPr>
          <a:xfrm>
            <a:off x="2590166" y="4510362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E661A8-97AB-354E-7D20-2E79B8783346}"/>
              </a:ext>
            </a:extLst>
          </p:cNvPr>
          <p:cNvSpPr/>
          <p:nvPr/>
        </p:nvSpPr>
        <p:spPr>
          <a:xfrm>
            <a:off x="2711767" y="6167411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37C306-16CF-BF7C-1FBE-80690004A853}"/>
              </a:ext>
            </a:extLst>
          </p:cNvPr>
          <p:cNvSpPr/>
          <p:nvPr/>
        </p:nvSpPr>
        <p:spPr>
          <a:xfrm>
            <a:off x="2590166" y="5129528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411588-41DD-16CE-05DC-3A78B8D43B6A}"/>
              </a:ext>
            </a:extLst>
          </p:cNvPr>
          <p:cNvSpPr/>
          <p:nvPr/>
        </p:nvSpPr>
        <p:spPr>
          <a:xfrm>
            <a:off x="280718" y="6225767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53D462-B06E-015E-3803-232956A770C0}"/>
              </a:ext>
            </a:extLst>
          </p:cNvPr>
          <p:cNvSpPr/>
          <p:nvPr/>
        </p:nvSpPr>
        <p:spPr>
          <a:xfrm>
            <a:off x="479737" y="4394596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40F94A-EE2A-69E8-168F-C070B030F4ED}"/>
              </a:ext>
            </a:extLst>
          </p:cNvPr>
          <p:cNvSpPr/>
          <p:nvPr/>
        </p:nvSpPr>
        <p:spPr>
          <a:xfrm>
            <a:off x="633709" y="2936192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DB63B9-20EB-375C-1639-724FA1B17CA6}"/>
              </a:ext>
            </a:extLst>
          </p:cNvPr>
          <p:cNvSpPr/>
          <p:nvPr/>
        </p:nvSpPr>
        <p:spPr>
          <a:xfrm>
            <a:off x="743689" y="1469434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0A8208-B2D9-08EC-90CA-FF67861C6E4C}"/>
              </a:ext>
            </a:extLst>
          </p:cNvPr>
          <p:cNvSpPr/>
          <p:nvPr/>
        </p:nvSpPr>
        <p:spPr>
          <a:xfrm>
            <a:off x="2590166" y="1448797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37F7DF-36D0-8CF8-58DE-FB71ECD4A7BA}"/>
              </a:ext>
            </a:extLst>
          </p:cNvPr>
          <p:cNvSpPr/>
          <p:nvPr/>
        </p:nvSpPr>
        <p:spPr>
          <a:xfrm>
            <a:off x="4233918" y="1431037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E9A2FD-A32C-20CB-72BD-39B5A9153D99}"/>
              </a:ext>
            </a:extLst>
          </p:cNvPr>
          <p:cNvSpPr/>
          <p:nvPr/>
        </p:nvSpPr>
        <p:spPr>
          <a:xfrm>
            <a:off x="6064077" y="1522175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4EC82E4-DC69-3E51-1E06-DD0C777722A5}"/>
              </a:ext>
            </a:extLst>
          </p:cNvPr>
          <p:cNvSpPr/>
          <p:nvPr/>
        </p:nvSpPr>
        <p:spPr>
          <a:xfrm>
            <a:off x="5015886" y="3066990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489250-DEBC-68EE-30FF-3C1B8E02D7EF}"/>
              </a:ext>
            </a:extLst>
          </p:cNvPr>
          <p:cNvSpPr/>
          <p:nvPr/>
        </p:nvSpPr>
        <p:spPr>
          <a:xfrm>
            <a:off x="6380233" y="3066990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8A8F1B-E865-D75D-8A35-054B13591F19}"/>
              </a:ext>
            </a:extLst>
          </p:cNvPr>
          <p:cNvSpPr/>
          <p:nvPr/>
        </p:nvSpPr>
        <p:spPr>
          <a:xfrm>
            <a:off x="1515367" y="3764446"/>
            <a:ext cx="691076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E90C28-1582-4FB8-2295-43D86961286E}"/>
              </a:ext>
            </a:extLst>
          </p:cNvPr>
          <p:cNvSpPr/>
          <p:nvPr/>
        </p:nvSpPr>
        <p:spPr>
          <a:xfrm rot="18988847">
            <a:off x="2673283" y="2229702"/>
            <a:ext cx="672650" cy="40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0530BB-19F9-9B95-3244-ABF9397202C2}"/>
              </a:ext>
            </a:extLst>
          </p:cNvPr>
          <p:cNvSpPr txBox="1"/>
          <p:nvPr/>
        </p:nvSpPr>
        <p:spPr>
          <a:xfrm>
            <a:off x="721492" y="6411329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73A688-847C-C4F3-6BB3-02A2D9624030}"/>
              </a:ext>
            </a:extLst>
          </p:cNvPr>
          <p:cNvSpPr txBox="1"/>
          <p:nvPr/>
        </p:nvSpPr>
        <p:spPr>
          <a:xfrm>
            <a:off x="2591151" y="6430324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11BE38-C3EC-A969-A4AB-CAA686C8A0E9}"/>
              </a:ext>
            </a:extLst>
          </p:cNvPr>
          <p:cNvSpPr txBox="1"/>
          <p:nvPr/>
        </p:nvSpPr>
        <p:spPr>
          <a:xfrm>
            <a:off x="2586389" y="5229838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9FD4A3-6BA0-59BD-CC24-9E10AE6DE8B9}"/>
              </a:ext>
            </a:extLst>
          </p:cNvPr>
          <p:cNvSpPr txBox="1"/>
          <p:nvPr/>
        </p:nvSpPr>
        <p:spPr>
          <a:xfrm>
            <a:off x="2524110" y="3820234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8715C8-64C2-D7D5-C4B2-EDE64CA11654}"/>
              </a:ext>
            </a:extLst>
          </p:cNvPr>
          <p:cNvSpPr txBox="1"/>
          <p:nvPr/>
        </p:nvSpPr>
        <p:spPr>
          <a:xfrm>
            <a:off x="591462" y="3879672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4FB428-373B-515A-8AC8-C9E2D3321C88}"/>
              </a:ext>
            </a:extLst>
          </p:cNvPr>
          <p:cNvSpPr txBox="1"/>
          <p:nvPr/>
        </p:nvSpPr>
        <p:spPr>
          <a:xfrm>
            <a:off x="1478696" y="2943959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42647A-6246-B903-7C4A-516E5EC01B85}"/>
              </a:ext>
            </a:extLst>
          </p:cNvPr>
          <p:cNvSpPr txBox="1"/>
          <p:nvPr/>
        </p:nvSpPr>
        <p:spPr>
          <a:xfrm>
            <a:off x="924150" y="1478076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28F583-5988-1787-5222-D352E20CD8AC}"/>
              </a:ext>
            </a:extLst>
          </p:cNvPr>
          <p:cNvSpPr txBox="1"/>
          <p:nvPr/>
        </p:nvSpPr>
        <p:spPr>
          <a:xfrm>
            <a:off x="2692719" y="1434591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C66D6B-0EC3-7EA1-775E-FF47E92BCA59}"/>
              </a:ext>
            </a:extLst>
          </p:cNvPr>
          <p:cNvSpPr txBox="1"/>
          <p:nvPr/>
        </p:nvSpPr>
        <p:spPr>
          <a:xfrm>
            <a:off x="4218840" y="1428669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F684BF-6F67-D264-01D5-9162B228108D}"/>
              </a:ext>
            </a:extLst>
          </p:cNvPr>
          <p:cNvSpPr txBox="1"/>
          <p:nvPr/>
        </p:nvSpPr>
        <p:spPr>
          <a:xfrm>
            <a:off x="6018193" y="1527119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7BB808-5D1C-D39E-1482-29EB65F3A63C}"/>
              </a:ext>
            </a:extLst>
          </p:cNvPr>
          <p:cNvSpPr txBox="1"/>
          <p:nvPr/>
        </p:nvSpPr>
        <p:spPr>
          <a:xfrm>
            <a:off x="5157178" y="3820277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F589D6-3423-45FE-3A27-E4D74B8449AB}"/>
              </a:ext>
            </a:extLst>
          </p:cNvPr>
          <p:cNvSpPr txBox="1"/>
          <p:nvPr/>
        </p:nvSpPr>
        <p:spPr>
          <a:xfrm>
            <a:off x="6381238" y="3110998"/>
            <a:ext cx="76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FL</a:t>
            </a:r>
          </a:p>
        </p:txBody>
      </p:sp>
      <p:pic>
        <p:nvPicPr>
          <p:cNvPr id="55" name="Picture 54" descr="A machine with many lights&#10;&#10;Description automatically generated with medium confidence">
            <a:extLst>
              <a:ext uri="{FF2B5EF4-FFF2-40B4-BE49-F238E27FC236}">
                <a16:creationId xmlns:a16="http://schemas.microsoft.com/office/drawing/2014/main" id="{B0C39E82-00CF-237C-ED52-AB6CB8902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00" b="24401"/>
          <a:stretch/>
        </p:blipFill>
        <p:spPr>
          <a:xfrm>
            <a:off x="9207523" y="139844"/>
            <a:ext cx="4371975" cy="3310964"/>
          </a:xfrm>
          <a:prstGeom prst="rect">
            <a:avLst/>
          </a:prstGeom>
        </p:spPr>
      </p:pic>
      <p:pic>
        <p:nvPicPr>
          <p:cNvPr id="57" name="Picture 56" descr="A close up of a device&#10;&#10;Description automatically generated">
            <a:extLst>
              <a:ext uri="{FF2B5EF4-FFF2-40B4-BE49-F238E27FC236}">
                <a16:creationId xmlns:a16="http://schemas.microsoft.com/office/drawing/2014/main" id="{FC14BF44-D450-FF2C-99EB-3E3CB68BA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357" y="3670398"/>
            <a:ext cx="4292299" cy="32192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532327F-16C4-6634-0AC2-22CEA3C230F5}"/>
              </a:ext>
            </a:extLst>
          </p:cNvPr>
          <p:cNvSpPr txBox="1"/>
          <p:nvPr/>
        </p:nvSpPr>
        <p:spPr>
          <a:xfrm>
            <a:off x="60790" y="6960142"/>
            <a:ext cx="1073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Adapted from Reshma Sunny, (2022)  </a:t>
            </a:r>
          </a:p>
        </p:txBody>
      </p:sp>
    </p:spTree>
    <p:extLst>
      <p:ext uri="{BB962C8B-B14F-4D97-AF65-F5344CB8AC3E}">
        <p14:creationId xmlns:p14="http://schemas.microsoft.com/office/powerpoint/2010/main" val="339914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64" y="246406"/>
            <a:ext cx="12561453" cy="1015663"/>
          </a:xfrm>
        </p:spPr>
        <p:txBody>
          <a:bodyPr/>
          <a:lstStyle/>
          <a:p>
            <a:r>
              <a:rPr lang="en-US" dirty="0"/>
              <a:t>SPT: Imaging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69035-9A10-B50E-5497-DDEE59FA44A4}"/>
              </a:ext>
            </a:extLst>
          </p:cNvPr>
          <p:cNvSpPr txBox="1"/>
          <p:nvPr/>
        </p:nvSpPr>
        <p:spPr>
          <a:xfrm>
            <a:off x="689915" y="2046189"/>
            <a:ext cx="3445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Data from our TIRF microscope in Scott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10 fps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Tracking: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TrackMate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plugin (ImageJ) for automated tracking of RNAs</a:t>
            </a:r>
          </a:p>
        </p:txBody>
      </p:sp>
      <p:pic>
        <p:nvPicPr>
          <p:cNvPr id="4" name="Noc060_movie_jpg_13fps">
            <a:hlinkClick r:id="" action="ppaction://media"/>
            <a:extLst>
              <a:ext uri="{FF2B5EF4-FFF2-40B4-BE49-F238E27FC236}">
                <a16:creationId xmlns:a16="http://schemas.microsoft.com/office/drawing/2014/main" id="{AB21A921-913C-3D75-AFA4-45B23A38F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2620" y="1"/>
            <a:ext cx="9032934" cy="66325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A3FF3-409A-0AAE-87E5-D1C9508D5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4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392" y="288870"/>
            <a:ext cx="12561453" cy="1015663"/>
          </a:xfrm>
        </p:spPr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C6942-18EC-3F91-81A0-CBF98DA4C82B}"/>
              </a:ext>
            </a:extLst>
          </p:cNvPr>
          <p:cNvSpPr txBox="1"/>
          <p:nvPr/>
        </p:nvSpPr>
        <p:spPr>
          <a:xfrm>
            <a:off x="678921" y="1857978"/>
            <a:ext cx="40918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TrackMate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(ImageJ)</a:t>
            </a:r>
          </a:p>
          <a:p>
            <a:pPr marL="795042" lvl="1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95042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Background subtraction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95042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Gaussian blur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95042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Particle diameter</a:t>
            </a:r>
          </a:p>
          <a:p>
            <a:pPr marL="1252244" lvl="2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~0.39 µm</a:t>
            </a:r>
          </a:p>
          <a:p>
            <a:pPr marL="1252244" lvl="2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1 </a:t>
            </a: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px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= 0.13 µm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95042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Intensity threshold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92D77D-A1F5-A71D-B986-E37F66409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83" y="-1"/>
            <a:ext cx="8856318" cy="6714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8666F-075B-9F69-FB5F-9C21E8FD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369" y="6197076"/>
            <a:ext cx="1168953" cy="4276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FF813-DB34-B83F-1B5C-EA9B7F794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176" y="309105"/>
            <a:ext cx="5848038" cy="1015663"/>
          </a:xfrm>
        </p:spPr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83A4D-1973-D534-6959-E5CF846F1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CB54A-DE07-1EE2-ACB8-5A7720E381F5}"/>
              </a:ext>
            </a:extLst>
          </p:cNvPr>
          <p:cNvSpPr txBox="1"/>
          <p:nvPr/>
        </p:nvSpPr>
        <p:spPr>
          <a:xfrm>
            <a:off x="532176" y="1698500"/>
            <a:ext cx="38348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TrackMate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(ImageJ)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95042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Linking max distance</a:t>
            </a:r>
          </a:p>
          <a:p>
            <a:pPr marL="795042" lvl="1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95042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Gap-closing max frame gap</a:t>
            </a:r>
          </a:p>
          <a:p>
            <a:pPr marL="795042" lvl="1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95042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Gap-closing max distance</a:t>
            </a:r>
          </a:p>
          <a:p>
            <a:pPr marL="795042" lvl="1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95042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Trajectories filtered for &gt; 62 frames in length, colored by ID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3AE131A-BD1D-BB87-066B-51B13AA5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24" y="0"/>
            <a:ext cx="9023776" cy="68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392" y="36912"/>
            <a:ext cx="12561453" cy="10156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D9888-8B81-0F6A-88B2-4EE24DD7D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A0C225-7C93-5558-5EA9-F7F124E83FD3}"/>
              </a:ext>
            </a:extLst>
          </p:cNvPr>
          <p:cNvSpPr txBox="1">
            <a:spLocks/>
          </p:cNvSpPr>
          <p:nvPr/>
        </p:nvSpPr>
        <p:spPr>
          <a:xfrm>
            <a:off x="468740" y="5851739"/>
            <a:ext cx="7073184" cy="359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Anomalous diffusion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Subdiffusive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 on average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Ergodicity breaking </a:t>
            </a:r>
            <a:r>
              <a:rPr 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en-US" sz="2400" i="1" dirty="0">
                <a:solidFill>
                  <a:prstClr val="black"/>
                </a:solidFill>
                <a:cs typeface="Times New Roman" panose="02020603050405020304" pitchFamily="18" charset="0"/>
              </a:rPr>
              <a:t>D</a:t>
            </a:r>
            <a:r>
              <a:rPr 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 varies for each trajectory)</a:t>
            </a:r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A7F2591B-7B12-33A1-70E6-5720E285F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65" y="1920661"/>
            <a:ext cx="5376097" cy="3582248"/>
          </a:xfrm>
          <a:prstGeom prst="rect">
            <a:avLst/>
          </a:prstGeom>
        </p:spPr>
      </p:pic>
      <p:pic>
        <p:nvPicPr>
          <p:cNvPr id="6" name="Picture 5" descr="A graph of a graph showing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0AD31796-F4E2-EDC6-FEC9-826535ACF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35" y="2097193"/>
            <a:ext cx="5376097" cy="35822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3D21E-C1A3-2681-5FE8-53D941F3DFC4}"/>
              </a:ext>
            </a:extLst>
          </p:cNvPr>
          <p:cNvSpPr/>
          <p:nvPr/>
        </p:nvSpPr>
        <p:spPr>
          <a:xfrm>
            <a:off x="1770452" y="1844775"/>
            <a:ext cx="4774456" cy="4019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A4C7C-847A-A9D4-86B3-DF3B6CAD0A97}"/>
              </a:ext>
            </a:extLst>
          </p:cNvPr>
          <p:cNvSpPr txBox="1"/>
          <p:nvPr/>
        </p:nvSpPr>
        <p:spPr>
          <a:xfrm>
            <a:off x="2365759" y="1326454"/>
            <a:ext cx="344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dirty="0">
                <a:solidFill>
                  <a:prstClr val="black"/>
                </a:solidFill>
              </a:rPr>
              <a:t>Individual TA-MSDs (5,820 trajectories)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AA94E-E7A4-892D-CDBE-AA35C11E4FC8}"/>
              </a:ext>
            </a:extLst>
          </p:cNvPr>
          <p:cNvSpPr/>
          <p:nvPr/>
        </p:nvSpPr>
        <p:spPr>
          <a:xfrm>
            <a:off x="7926144" y="1837272"/>
            <a:ext cx="4721081" cy="4019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94B22-6110-7F18-B992-C368CD5FDC09}"/>
              </a:ext>
            </a:extLst>
          </p:cNvPr>
          <p:cNvSpPr/>
          <p:nvPr/>
        </p:nvSpPr>
        <p:spPr>
          <a:xfrm>
            <a:off x="12398522" y="3226706"/>
            <a:ext cx="286247" cy="1749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5EED7-C3F9-FDE7-8BDF-DBEE6132C44D}"/>
              </a:ext>
            </a:extLst>
          </p:cNvPr>
          <p:cNvSpPr txBox="1"/>
          <p:nvPr/>
        </p:nvSpPr>
        <p:spPr>
          <a:xfrm>
            <a:off x="8256521" y="1326455"/>
            <a:ext cx="3684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dirty="0">
                <a:solidFill>
                  <a:prstClr val="black"/>
                </a:solidFill>
              </a:rPr>
              <a:t>Individual TA-MSDs (5,820 trajectories)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86E71-741D-056C-D866-805E70E8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890" y="2521918"/>
            <a:ext cx="389907" cy="654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D3DC9D-7E14-97CA-A608-5244AFF0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830" y="2545333"/>
            <a:ext cx="420188" cy="7050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714BA6-8C49-9CF9-69CF-A59EE670FFC3}"/>
              </a:ext>
            </a:extLst>
          </p:cNvPr>
          <p:cNvCxnSpPr>
            <a:cxnSpLocks/>
          </p:cNvCxnSpPr>
          <p:nvPr/>
        </p:nvCxnSpPr>
        <p:spPr>
          <a:xfrm flipH="1">
            <a:off x="8357058" y="2809875"/>
            <a:ext cx="2882442" cy="290578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70C04D-8E18-011B-92A5-DF4461436DC1}"/>
                  </a:ext>
                </a:extLst>
              </p:cNvPr>
              <p:cNvSpPr txBox="1"/>
              <p:nvPr/>
            </p:nvSpPr>
            <p:spPr>
              <a:xfrm>
                <a:off x="8195528" y="2499125"/>
                <a:ext cx="16731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=0.49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70C04D-8E18-011B-92A5-DF4461436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528" y="2499125"/>
                <a:ext cx="167312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D9888-8B81-0F6A-88B2-4EE24DD7D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AA94E-E7A4-892D-CDBE-AA35C11E4FC8}"/>
              </a:ext>
            </a:extLst>
          </p:cNvPr>
          <p:cNvSpPr/>
          <p:nvPr/>
        </p:nvSpPr>
        <p:spPr>
          <a:xfrm>
            <a:off x="7926144" y="1837272"/>
            <a:ext cx="4721081" cy="4019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94B22-6110-7F18-B992-C368CD5FDC09}"/>
              </a:ext>
            </a:extLst>
          </p:cNvPr>
          <p:cNvSpPr/>
          <p:nvPr/>
        </p:nvSpPr>
        <p:spPr>
          <a:xfrm>
            <a:off x="12398522" y="3226706"/>
            <a:ext cx="286247" cy="1749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CD89A8-BEC7-7A35-97CC-DE4D4980C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2" y="2348145"/>
            <a:ext cx="6088082" cy="4817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DD3EA-69E3-FDEF-737C-88AFB741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1102735"/>
            <a:ext cx="7579098" cy="1117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B16BAB-4D20-0099-3D74-E9D2CB20A14B}"/>
              </a:ext>
            </a:extLst>
          </p:cNvPr>
          <p:cNvSpPr txBox="1"/>
          <p:nvPr/>
        </p:nvSpPr>
        <p:spPr>
          <a:xfrm>
            <a:off x="3914588" y="1339080"/>
            <a:ext cx="147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ET-MSD: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3D21E-C1A3-2681-5FE8-53D941F3DFC4}"/>
              </a:ext>
            </a:extLst>
          </p:cNvPr>
          <p:cNvSpPr/>
          <p:nvPr/>
        </p:nvSpPr>
        <p:spPr>
          <a:xfrm>
            <a:off x="1165412" y="2307977"/>
            <a:ext cx="5077809" cy="4019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111B2-8E58-D3D4-3FC8-D9E0B5A57A55}"/>
              </a:ext>
            </a:extLst>
          </p:cNvPr>
          <p:cNvSpPr txBox="1"/>
          <p:nvPr/>
        </p:nvSpPr>
        <p:spPr>
          <a:xfrm>
            <a:off x="1409032" y="2348145"/>
            <a:ext cx="4595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mRNA ET-MSDs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D3E5B0-CA79-C4F4-FC7E-AD273BC8A677}"/>
              </a:ext>
            </a:extLst>
          </p:cNvPr>
          <p:cNvSpPr/>
          <p:nvPr/>
        </p:nvSpPr>
        <p:spPr>
          <a:xfrm>
            <a:off x="12726261" y="1457659"/>
            <a:ext cx="791947" cy="4019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6BB91-74B5-181E-3B67-EAFBEB28E46F}"/>
              </a:ext>
            </a:extLst>
          </p:cNvPr>
          <p:cNvSpPr txBox="1"/>
          <p:nvPr/>
        </p:nvSpPr>
        <p:spPr>
          <a:xfrm>
            <a:off x="7643906" y="2916518"/>
            <a:ext cx="4446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0000"/>
                </a:solidFill>
              </a:rPr>
              <a:t>Subdiffusive</a:t>
            </a: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Maybe a bias for confined trajectories to be longer because </a:t>
            </a:r>
            <a:r>
              <a:rPr lang="en-US" sz="2400" dirty="0" err="1">
                <a:solidFill>
                  <a:srgbClr val="000000"/>
                </a:solidFill>
              </a:rPr>
              <a:t>TrackMate</a:t>
            </a:r>
            <a:r>
              <a:rPr lang="en-US" sz="2400" dirty="0">
                <a:solidFill>
                  <a:srgbClr val="000000"/>
                </a:solidFill>
              </a:rPr>
              <a:t> doesn’t lose them as fast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406C3-D2A4-EAD7-805E-D6FAD47EC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63" y="3538761"/>
            <a:ext cx="604637" cy="19837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3A0703-A987-FA8E-3726-5A665B4F3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650" y="6778995"/>
            <a:ext cx="976320" cy="5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263" y="631678"/>
            <a:ext cx="4500637" cy="1015663"/>
          </a:xfrm>
        </p:spPr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0CAE9-79A9-9D28-F467-2F554D0BE426}"/>
              </a:ext>
            </a:extLst>
          </p:cNvPr>
          <p:cNvSpPr txBox="1"/>
          <p:nvPr/>
        </p:nvSpPr>
        <p:spPr>
          <a:xfrm>
            <a:off x="5000590" y="2547372"/>
            <a:ext cx="7830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Motivation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Diffusion &amp; Mean Square Displacement (MSD)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Microscopy &amp; Single Particle Tracking (SPT)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Results and Analysis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Conclusion / Future Aims</a:t>
            </a:r>
          </a:p>
        </p:txBody>
      </p:sp>
    </p:spTree>
    <p:extLst>
      <p:ext uri="{BB962C8B-B14F-4D97-AF65-F5344CB8AC3E}">
        <p14:creationId xmlns:p14="http://schemas.microsoft.com/office/powerpoint/2010/main" val="15596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138201"/>
            <a:ext cx="12561453" cy="1015663"/>
          </a:xfrm>
        </p:spPr>
        <p:txBody>
          <a:bodyPr/>
          <a:lstStyle/>
          <a:p>
            <a:r>
              <a:rPr lang="en-US" dirty="0"/>
              <a:t>Distribution of Displacements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F97E8-62ED-D261-5DD1-D9D6FBED58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08331-67D4-9462-308F-D9D61F24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2747"/>
            <a:ext cx="5512645" cy="4452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B90DB-39A1-4E30-34C1-D43FCEA40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60" y="1242746"/>
            <a:ext cx="5512645" cy="4452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36EBB-0C52-0A6C-AEE4-C1BF3B326F56}"/>
              </a:ext>
            </a:extLst>
          </p:cNvPr>
          <p:cNvSpPr txBox="1"/>
          <p:nvPr/>
        </p:nvSpPr>
        <p:spPr>
          <a:xfrm>
            <a:off x="687690" y="6069338"/>
            <a:ext cx="845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Laplace distribution: heterogeneity across trajectories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B4DC0B-0543-F081-7BE8-AB5DB227F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521" y="3804404"/>
            <a:ext cx="3084955" cy="1086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9FCFE3-82E3-D7E4-C53B-FAE8557B1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036" y="6069338"/>
            <a:ext cx="2015276" cy="834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BF03EE-0C4E-0CA8-412E-BF5849A40656}"/>
              </a:ext>
            </a:extLst>
          </p:cNvPr>
          <p:cNvSpPr txBox="1"/>
          <p:nvPr/>
        </p:nvSpPr>
        <p:spPr>
          <a:xfrm>
            <a:off x="10425450" y="3315578"/>
            <a:ext cx="251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Gaussian: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111FE-B8AD-094E-D337-52A5E5B3E8BB}"/>
              </a:ext>
            </a:extLst>
          </p:cNvPr>
          <p:cNvSpPr txBox="1"/>
          <p:nvPr/>
        </p:nvSpPr>
        <p:spPr>
          <a:xfrm>
            <a:off x="10535126" y="5487911"/>
            <a:ext cx="251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Laplace:</a:t>
            </a:r>
          </a:p>
        </p:txBody>
      </p:sp>
    </p:spTree>
    <p:extLst>
      <p:ext uri="{BB962C8B-B14F-4D97-AF65-F5344CB8AC3E}">
        <p14:creationId xmlns:p14="http://schemas.microsoft.com/office/powerpoint/2010/main" val="42523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139143"/>
            <a:ext cx="12561453" cy="1015663"/>
          </a:xfrm>
        </p:spPr>
        <p:txBody>
          <a:bodyPr/>
          <a:lstStyle/>
          <a:p>
            <a:r>
              <a:rPr lang="en-US" dirty="0"/>
              <a:t>Distribution of Displacements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F97E8-62ED-D261-5DD1-D9D6FBED58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53D50-30C0-D9D4-DCE8-E3DA8F0A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47" y="1344995"/>
            <a:ext cx="6540162" cy="475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879CD-F63D-3448-52CC-AF626955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5" y="1323409"/>
            <a:ext cx="6540162" cy="4757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A5DF5-E74F-229D-DDA4-F84F7DE39466}"/>
              </a:ext>
            </a:extLst>
          </p:cNvPr>
          <p:cNvSpPr txBox="1"/>
          <p:nvPr/>
        </p:nvSpPr>
        <p:spPr>
          <a:xfrm>
            <a:off x="3468268" y="6271092"/>
            <a:ext cx="693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Some heterogeneity within trajectories</a:t>
            </a:r>
          </a:p>
        </p:txBody>
      </p:sp>
    </p:spTree>
    <p:extLst>
      <p:ext uri="{BB962C8B-B14F-4D97-AF65-F5344CB8AC3E}">
        <p14:creationId xmlns:p14="http://schemas.microsoft.com/office/powerpoint/2010/main" val="345324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548A6-1711-D3C9-7763-FB86637610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22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635E43-DA60-878F-AADA-63C98FA85D21}"/>
              </a:ext>
            </a:extLst>
          </p:cNvPr>
          <p:cNvSpPr txBox="1">
            <a:spLocks/>
          </p:cNvSpPr>
          <p:nvPr/>
        </p:nvSpPr>
        <p:spPr>
          <a:xfrm>
            <a:off x="416326" y="1886847"/>
            <a:ext cx="2325283" cy="679204"/>
          </a:xfrm>
          <a:prstGeom prst="rect">
            <a:avLst/>
          </a:prstGeom>
        </p:spPr>
        <p:txBody>
          <a:bodyPr>
            <a:norm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Convex Hull</a:t>
            </a:r>
          </a:p>
        </p:txBody>
      </p:sp>
      <p:pic>
        <p:nvPicPr>
          <p:cNvPr id="5" name="Picture 2" descr="https://upload.wikimedia.org/wikipedia/commons/thumb/d/de/ConvexHull.svg/1024px-ConvexHull.svg.png">
            <a:extLst>
              <a:ext uri="{FF2B5EF4-FFF2-40B4-BE49-F238E27FC236}">
                <a16:creationId xmlns:a16="http://schemas.microsoft.com/office/drawing/2014/main" id="{53ED9C7E-4CB7-FC43-A77E-4DA244A4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82" y="1743376"/>
            <a:ext cx="3195452" cy="25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63CB75-8519-6555-AEE7-F8E13742754C}"/>
              </a:ext>
            </a:extLst>
          </p:cNvPr>
          <p:cNvSpPr txBox="1"/>
          <p:nvPr/>
        </p:nvSpPr>
        <p:spPr>
          <a:xfrm>
            <a:off x="167230" y="6836140"/>
            <a:ext cx="67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Lanoiselee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Grebenkov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cs typeface="Times New Roman" panose="02020603050405020304" pitchFamily="18" charset="0"/>
              </a:rPr>
              <a:t>PRE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2017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F44622-ED96-48FC-A7CC-AF63402E339E}"/>
              </a:ext>
            </a:extLst>
          </p:cNvPr>
          <p:cNvSpPr txBox="1"/>
          <p:nvPr/>
        </p:nvSpPr>
        <p:spPr>
          <a:xfrm>
            <a:off x="872829" y="4440798"/>
            <a:ext cx="520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Parameters: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Window size (frames)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Threshold for two states</a:t>
            </a:r>
          </a:p>
        </p:txBody>
      </p:sp>
      <p:pic>
        <p:nvPicPr>
          <p:cNvPr id="66" name="Picture 2" descr="IJGI | Free Full-Text | A Geometric Framework for Detection of Critical  Points in a Trajectory Using Convex Hulls | HTML">
            <a:extLst>
              <a:ext uri="{FF2B5EF4-FFF2-40B4-BE49-F238E27FC236}">
                <a16:creationId xmlns:a16="http://schemas.microsoft.com/office/drawing/2014/main" id="{C716FCA8-B645-5326-756B-3872029A8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5"/>
          <a:stretch/>
        </p:blipFill>
        <p:spPr bwMode="auto">
          <a:xfrm>
            <a:off x="6957607" y="1719047"/>
            <a:ext cx="5185457" cy="41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5D80C5E-F475-4A57-96F7-48A84834DE22}"/>
              </a:ext>
            </a:extLst>
          </p:cNvPr>
          <p:cNvSpPr/>
          <p:nvPr/>
        </p:nvSpPr>
        <p:spPr>
          <a:xfrm>
            <a:off x="11623392" y="1870786"/>
            <a:ext cx="450166" cy="4322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6965597-A39E-5682-2314-876CB8D455A0}"/>
              </a:ext>
            </a:extLst>
          </p:cNvPr>
          <p:cNvSpPr/>
          <p:nvPr/>
        </p:nvSpPr>
        <p:spPr>
          <a:xfrm>
            <a:off x="7052687" y="1850549"/>
            <a:ext cx="4966726" cy="3923686"/>
          </a:xfrm>
          <a:prstGeom prst="rect">
            <a:avLst/>
          </a:prstGeom>
          <a:noFill/>
          <a:ln w="666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0A83D01-D296-1D76-0762-24B875586317}"/>
              </a:ext>
            </a:extLst>
          </p:cNvPr>
          <p:cNvSpPr/>
          <p:nvPr/>
        </p:nvSpPr>
        <p:spPr>
          <a:xfrm>
            <a:off x="8108727" y="3860487"/>
            <a:ext cx="1046231" cy="566591"/>
          </a:xfrm>
          <a:custGeom>
            <a:avLst/>
            <a:gdLst>
              <a:gd name="connsiteX0" fmla="*/ 0 w 1046231"/>
              <a:gd name="connsiteY0" fmla="*/ 566591 h 566591"/>
              <a:gd name="connsiteX1" fmla="*/ 451590 w 1046231"/>
              <a:gd name="connsiteY1" fmla="*/ 0 h 566591"/>
              <a:gd name="connsiteX2" fmla="*/ 1046231 w 1046231"/>
              <a:gd name="connsiteY2" fmla="*/ 482444 h 566591"/>
              <a:gd name="connsiteX3" fmla="*/ 0 w 1046231"/>
              <a:gd name="connsiteY3" fmla="*/ 566591 h 5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231" h="566591">
                <a:moveTo>
                  <a:pt x="0" y="566591"/>
                </a:moveTo>
                <a:lnTo>
                  <a:pt x="451590" y="0"/>
                </a:lnTo>
                <a:lnTo>
                  <a:pt x="1046231" y="482444"/>
                </a:lnTo>
                <a:lnTo>
                  <a:pt x="0" y="566591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C968E0D-0E7C-715A-835B-7206EE792E06}"/>
              </a:ext>
            </a:extLst>
          </p:cNvPr>
          <p:cNvSpPr/>
          <p:nvPr/>
        </p:nvSpPr>
        <p:spPr>
          <a:xfrm>
            <a:off x="9171787" y="3389262"/>
            <a:ext cx="1464162" cy="939644"/>
          </a:xfrm>
          <a:custGeom>
            <a:avLst/>
            <a:gdLst>
              <a:gd name="connsiteX0" fmla="*/ 0 w 1464162"/>
              <a:gd name="connsiteY0" fmla="*/ 939644 h 939644"/>
              <a:gd name="connsiteX1" fmla="*/ 1189281 w 1464162"/>
              <a:gd name="connsiteY1" fmla="*/ 863912 h 939644"/>
              <a:gd name="connsiteX2" fmla="*/ 1464162 w 1464162"/>
              <a:gd name="connsiteY2" fmla="*/ 187929 h 939644"/>
              <a:gd name="connsiteX3" fmla="*/ 695617 w 1464162"/>
              <a:gd name="connsiteY3" fmla="*/ 0 h 939644"/>
              <a:gd name="connsiteX4" fmla="*/ 0 w 1464162"/>
              <a:gd name="connsiteY4" fmla="*/ 939644 h 93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162" h="939644">
                <a:moveTo>
                  <a:pt x="0" y="939644"/>
                </a:moveTo>
                <a:lnTo>
                  <a:pt x="1189281" y="863912"/>
                </a:lnTo>
                <a:lnTo>
                  <a:pt x="1464162" y="187929"/>
                </a:lnTo>
                <a:lnTo>
                  <a:pt x="695617" y="0"/>
                </a:lnTo>
                <a:lnTo>
                  <a:pt x="0" y="939644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348AA40-70C8-049F-C987-88B76D3AD1FF}"/>
              </a:ext>
            </a:extLst>
          </p:cNvPr>
          <p:cNvSpPr/>
          <p:nvPr/>
        </p:nvSpPr>
        <p:spPr>
          <a:xfrm>
            <a:off x="8627635" y="3389262"/>
            <a:ext cx="1239769" cy="2227097"/>
          </a:xfrm>
          <a:custGeom>
            <a:avLst/>
            <a:gdLst>
              <a:gd name="connsiteX0" fmla="*/ 1239769 w 1239769"/>
              <a:gd name="connsiteY0" fmla="*/ 0 h 2227097"/>
              <a:gd name="connsiteX1" fmla="*/ 891961 w 1239769"/>
              <a:gd name="connsiteY1" fmla="*/ 1901728 h 2227097"/>
              <a:gd name="connsiteX2" fmla="*/ 134636 w 1239769"/>
              <a:gd name="connsiteY2" fmla="*/ 2227097 h 2227097"/>
              <a:gd name="connsiteX3" fmla="*/ 0 w 1239769"/>
              <a:gd name="connsiteY3" fmla="*/ 1663311 h 2227097"/>
              <a:gd name="connsiteX4" fmla="*/ 1239769 w 1239769"/>
              <a:gd name="connsiteY4" fmla="*/ 0 h 22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769" h="2227097">
                <a:moveTo>
                  <a:pt x="1239769" y="0"/>
                </a:moveTo>
                <a:lnTo>
                  <a:pt x="891961" y="1901728"/>
                </a:lnTo>
                <a:lnTo>
                  <a:pt x="134636" y="2227097"/>
                </a:lnTo>
                <a:lnTo>
                  <a:pt x="0" y="1663311"/>
                </a:lnTo>
                <a:lnTo>
                  <a:pt x="1239769" y="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5F04C9B-9BA8-6DA8-2DDC-2190D84D9463}"/>
              </a:ext>
            </a:extLst>
          </p:cNvPr>
          <p:cNvSpPr/>
          <p:nvPr/>
        </p:nvSpPr>
        <p:spPr>
          <a:xfrm>
            <a:off x="8631435" y="3752898"/>
            <a:ext cx="2978812" cy="1309892"/>
          </a:xfrm>
          <a:custGeom>
            <a:avLst/>
            <a:gdLst>
              <a:gd name="connsiteX0" fmla="*/ 0 w 2978812"/>
              <a:gd name="connsiteY0" fmla="*/ 1309892 h 1309892"/>
              <a:gd name="connsiteX1" fmla="*/ 2058802 w 2978812"/>
              <a:gd name="connsiteY1" fmla="*/ 984523 h 1309892"/>
              <a:gd name="connsiteX2" fmla="*/ 2978812 w 2978812"/>
              <a:gd name="connsiteY2" fmla="*/ 633910 h 1309892"/>
              <a:gd name="connsiteX3" fmla="*/ 2816128 w 2978812"/>
              <a:gd name="connsiteY3" fmla="*/ 0 h 1309892"/>
              <a:gd name="connsiteX4" fmla="*/ 2055998 w 2978812"/>
              <a:gd name="connsiteY4" fmla="*/ 384273 h 1309892"/>
              <a:gd name="connsiteX5" fmla="*/ 0 w 2978812"/>
              <a:gd name="connsiteY5" fmla="*/ 1309892 h 130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8812" h="1309892">
                <a:moveTo>
                  <a:pt x="0" y="1309892"/>
                </a:moveTo>
                <a:lnTo>
                  <a:pt x="2058802" y="984523"/>
                </a:lnTo>
                <a:lnTo>
                  <a:pt x="2978812" y="633910"/>
                </a:lnTo>
                <a:lnTo>
                  <a:pt x="2816128" y="0"/>
                </a:lnTo>
                <a:lnTo>
                  <a:pt x="2055998" y="384273"/>
                </a:lnTo>
                <a:lnTo>
                  <a:pt x="0" y="1309892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71BEB10-03A6-4534-1162-8FFC590FBA0B}"/>
              </a:ext>
            </a:extLst>
          </p:cNvPr>
          <p:cNvSpPr/>
          <p:nvPr/>
        </p:nvSpPr>
        <p:spPr>
          <a:xfrm>
            <a:off x="8804344" y="2056931"/>
            <a:ext cx="1919952" cy="2086851"/>
          </a:xfrm>
          <a:custGeom>
            <a:avLst/>
            <a:gdLst>
              <a:gd name="connsiteX0" fmla="*/ 1901728 w 1901728"/>
              <a:gd name="connsiteY0" fmla="*/ 2086851 h 2086851"/>
              <a:gd name="connsiteX1" fmla="*/ 0 w 1901728"/>
              <a:gd name="connsiteY1" fmla="*/ 1186476 h 2086851"/>
              <a:gd name="connsiteX2" fmla="*/ 1155622 w 1901728"/>
              <a:gd name="connsiteY2" fmla="*/ 0 h 2086851"/>
              <a:gd name="connsiteX3" fmla="*/ 1901728 w 1901728"/>
              <a:gd name="connsiteY3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1728" h="2086851">
                <a:moveTo>
                  <a:pt x="1901728" y="2086851"/>
                </a:moveTo>
                <a:lnTo>
                  <a:pt x="0" y="1186476"/>
                </a:lnTo>
                <a:lnTo>
                  <a:pt x="1155622" y="0"/>
                </a:lnTo>
                <a:lnTo>
                  <a:pt x="1901728" y="2086851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FAEFEBC-6656-CBC7-F07E-194B0BE116FE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8108727" y="3843657"/>
            <a:ext cx="464763" cy="58342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A365DEE-1C1B-FE2E-45C3-F813655F4A33}"/>
              </a:ext>
            </a:extLst>
          </p:cNvPr>
          <p:cNvSpPr/>
          <p:nvPr/>
        </p:nvSpPr>
        <p:spPr>
          <a:xfrm>
            <a:off x="10635949" y="3936219"/>
            <a:ext cx="137065" cy="11780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7E24842-1EB0-FCDC-C8C7-F28F751007F1}"/>
              </a:ext>
            </a:extLst>
          </p:cNvPr>
          <p:cNvSpPr txBox="1"/>
          <p:nvPr/>
        </p:nvSpPr>
        <p:spPr>
          <a:xfrm>
            <a:off x="10279726" y="4214341"/>
            <a:ext cx="162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20D3E3-1E9F-AAF8-534C-3C297C63452B}"/>
              </a:ext>
            </a:extLst>
          </p:cNvPr>
          <p:cNvSpPr txBox="1"/>
          <p:nvPr/>
        </p:nvSpPr>
        <p:spPr>
          <a:xfrm>
            <a:off x="9751055" y="3175697"/>
            <a:ext cx="162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2F91A3-C36D-76FE-88B8-8DE26D875623}"/>
              </a:ext>
            </a:extLst>
          </p:cNvPr>
          <p:cNvSpPr txBox="1"/>
          <p:nvPr/>
        </p:nvSpPr>
        <p:spPr>
          <a:xfrm>
            <a:off x="10635948" y="4093995"/>
            <a:ext cx="3986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13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C27A1A-3305-78B9-800D-CD03C38DD8EA}"/>
              </a:ext>
            </a:extLst>
          </p:cNvPr>
          <p:cNvCxnSpPr>
            <a:cxnSpLocks/>
            <a:stCxn id="70" idx="2"/>
          </p:cNvCxnSpPr>
          <p:nvPr/>
        </p:nvCxnSpPr>
        <p:spPr>
          <a:xfrm flipH="1" flipV="1">
            <a:off x="9867404" y="3389262"/>
            <a:ext cx="768545" cy="187929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CDE245B-0B20-FBBE-32DE-C8D564554A1C}"/>
              </a:ext>
            </a:extLst>
          </p:cNvPr>
          <p:cNvSpPr/>
          <p:nvPr/>
        </p:nvSpPr>
        <p:spPr>
          <a:xfrm>
            <a:off x="8809954" y="2054126"/>
            <a:ext cx="2796493" cy="2325269"/>
          </a:xfrm>
          <a:custGeom>
            <a:avLst/>
            <a:gdLst>
              <a:gd name="connsiteX0" fmla="*/ 2796493 w 2796493"/>
              <a:gd name="connsiteY0" fmla="*/ 2325269 h 2325269"/>
              <a:gd name="connsiteX1" fmla="*/ 2633809 w 2796493"/>
              <a:gd name="connsiteY1" fmla="*/ 1688555 h 2325269"/>
              <a:gd name="connsiteX2" fmla="*/ 1884898 w 2796493"/>
              <a:gd name="connsiteY2" fmla="*/ 2070022 h 2325269"/>
              <a:gd name="connsiteX3" fmla="*/ 0 w 2796493"/>
              <a:gd name="connsiteY3" fmla="*/ 1183671 h 2325269"/>
              <a:gd name="connsiteX4" fmla="*/ 1141598 w 2796493"/>
              <a:gd name="connsiteY4" fmla="*/ 0 h 2325269"/>
              <a:gd name="connsiteX5" fmla="*/ 2286000 w 2796493"/>
              <a:gd name="connsiteY5" fmla="*/ 1020986 h 2325269"/>
              <a:gd name="connsiteX6" fmla="*/ 2796493 w 2796493"/>
              <a:gd name="connsiteY6" fmla="*/ 2325269 h 232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6493" h="2325269">
                <a:moveTo>
                  <a:pt x="2796493" y="2325269"/>
                </a:moveTo>
                <a:lnTo>
                  <a:pt x="2633809" y="1688555"/>
                </a:lnTo>
                <a:lnTo>
                  <a:pt x="1884898" y="2070022"/>
                </a:lnTo>
                <a:lnTo>
                  <a:pt x="0" y="1183671"/>
                </a:lnTo>
                <a:lnTo>
                  <a:pt x="1141598" y="0"/>
                </a:lnTo>
                <a:lnTo>
                  <a:pt x="2286000" y="1020986"/>
                </a:lnTo>
                <a:lnTo>
                  <a:pt x="2796493" y="2325269"/>
                </a:lnTo>
                <a:close/>
              </a:path>
            </a:pathLst>
          </a:cu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4F1184-7D4F-3554-77A9-090DCD8A8BF9}"/>
              </a:ext>
            </a:extLst>
          </p:cNvPr>
          <p:cNvSpPr txBox="1"/>
          <p:nvPr/>
        </p:nvSpPr>
        <p:spPr>
          <a:xfrm>
            <a:off x="11085432" y="2906694"/>
            <a:ext cx="337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16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527C07-5002-257D-8585-B468B204DEEB}"/>
              </a:ext>
            </a:extLst>
          </p:cNvPr>
          <p:cNvSpPr txBox="1"/>
          <p:nvPr/>
        </p:nvSpPr>
        <p:spPr>
          <a:xfrm>
            <a:off x="10569685" y="4096613"/>
            <a:ext cx="337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13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592793B-C114-93EA-2907-574EFCC1DE15}"/>
              </a:ext>
            </a:extLst>
          </p:cNvPr>
          <p:cNvSpPr/>
          <p:nvPr/>
        </p:nvSpPr>
        <p:spPr>
          <a:xfrm>
            <a:off x="10696522" y="3089412"/>
            <a:ext cx="916232" cy="1290056"/>
          </a:xfrm>
          <a:custGeom>
            <a:avLst/>
            <a:gdLst>
              <a:gd name="connsiteX0" fmla="*/ 0 w 916232"/>
              <a:gd name="connsiteY0" fmla="*/ 1037176 h 1290056"/>
              <a:gd name="connsiteX1" fmla="*/ 916232 w 916232"/>
              <a:gd name="connsiteY1" fmla="*/ 1290056 h 1290056"/>
              <a:gd name="connsiteX2" fmla="*/ 760473 w 916232"/>
              <a:gd name="connsiteY2" fmla="*/ 656023 h 1290056"/>
              <a:gd name="connsiteX3" fmla="*/ 404974 w 916232"/>
              <a:gd name="connsiteY3" fmla="*/ 0 h 1290056"/>
              <a:gd name="connsiteX4" fmla="*/ 0 w 916232"/>
              <a:gd name="connsiteY4" fmla="*/ 1037176 h 129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232" h="1290056">
                <a:moveTo>
                  <a:pt x="0" y="1037176"/>
                </a:moveTo>
                <a:lnTo>
                  <a:pt x="916232" y="1290056"/>
                </a:lnTo>
                <a:lnTo>
                  <a:pt x="760473" y="656023"/>
                </a:lnTo>
                <a:lnTo>
                  <a:pt x="404974" y="0"/>
                </a:lnTo>
                <a:lnTo>
                  <a:pt x="0" y="1037176"/>
                </a:lnTo>
                <a:close/>
              </a:path>
            </a:pathLst>
          </a:cu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9ECAD19-2E49-E75C-5817-7869F11D88ED}"/>
              </a:ext>
            </a:extLst>
          </p:cNvPr>
          <p:cNvSpPr/>
          <p:nvPr/>
        </p:nvSpPr>
        <p:spPr>
          <a:xfrm>
            <a:off x="8633245" y="3386457"/>
            <a:ext cx="2976007" cy="2227097"/>
          </a:xfrm>
          <a:custGeom>
            <a:avLst/>
            <a:gdLst>
              <a:gd name="connsiteX0" fmla="*/ 1239769 w 2976007"/>
              <a:gd name="connsiteY0" fmla="*/ 0 h 2227097"/>
              <a:gd name="connsiteX1" fmla="*/ 900375 w 2976007"/>
              <a:gd name="connsiteY1" fmla="*/ 1901728 h 2227097"/>
              <a:gd name="connsiteX2" fmla="*/ 131831 w 2976007"/>
              <a:gd name="connsiteY2" fmla="*/ 2227097 h 2227097"/>
              <a:gd name="connsiteX3" fmla="*/ 0 w 2976007"/>
              <a:gd name="connsiteY3" fmla="*/ 1671725 h 2227097"/>
              <a:gd name="connsiteX4" fmla="*/ 2041973 w 2976007"/>
              <a:gd name="connsiteY4" fmla="*/ 1349161 h 2227097"/>
              <a:gd name="connsiteX5" fmla="*/ 2976007 w 2976007"/>
              <a:gd name="connsiteY5" fmla="*/ 987328 h 2227097"/>
              <a:gd name="connsiteX6" fmla="*/ 1239769 w 2976007"/>
              <a:gd name="connsiteY6" fmla="*/ 0 h 22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007" h="2227097">
                <a:moveTo>
                  <a:pt x="1239769" y="0"/>
                </a:moveTo>
                <a:lnTo>
                  <a:pt x="900375" y="1901728"/>
                </a:lnTo>
                <a:lnTo>
                  <a:pt x="131831" y="2227097"/>
                </a:lnTo>
                <a:lnTo>
                  <a:pt x="0" y="1671725"/>
                </a:lnTo>
                <a:lnTo>
                  <a:pt x="2041973" y="1349161"/>
                </a:lnTo>
                <a:lnTo>
                  <a:pt x="2976007" y="987328"/>
                </a:lnTo>
                <a:lnTo>
                  <a:pt x="1239769" y="0"/>
                </a:lnTo>
                <a:close/>
              </a:path>
            </a:pathLst>
          </a:cu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48A44-01AD-1F25-0273-DDB754BF1C1E}"/>
              </a:ext>
            </a:extLst>
          </p:cNvPr>
          <p:cNvSpPr/>
          <p:nvPr/>
        </p:nvSpPr>
        <p:spPr>
          <a:xfrm>
            <a:off x="8633202" y="3394677"/>
            <a:ext cx="2068874" cy="1899410"/>
          </a:xfrm>
          <a:custGeom>
            <a:avLst/>
            <a:gdLst>
              <a:gd name="connsiteX0" fmla="*/ 2068874 w 2068874"/>
              <a:gd name="connsiteY0" fmla="*/ 1343356 h 1899410"/>
              <a:gd name="connsiteX1" fmla="*/ 889686 w 2068874"/>
              <a:gd name="connsiteY1" fmla="*/ 1899410 h 1899410"/>
              <a:gd name="connsiteX2" fmla="*/ 0 w 2068874"/>
              <a:gd name="connsiteY2" fmla="*/ 1669927 h 1899410"/>
              <a:gd name="connsiteX3" fmla="*/ 1232145 w 2068874"/>
              <a:gd name="connsiteY3" fmla="*/ 0 h 1899410"/>
              <a:gd name="connsiteX4" fmla="*/ 2068874 w 2068874"/>
              <a:gd name="connsiteY4" fmla="*/ 1343356 h 189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8874" h="1899410">
                <a:moveTo>
                  <a:pt x="2068874" y="1343356"/>
                </a:moveTo>
                <a:lnTo>
                  <a:pt x="889686" y="1899410"/>
                </a:lnTo>
                <a:lnTo>
                  <a:pt x="0" y="1669927"/>
                </a:lnTo>
                <a:lnTo>
                  <a:pt x="1232145" y="0"/>
                </a:lnTo>
                <a:lnTo>
                  <a:pt x="2068874" y="1343356"/>
                </a:lnTo>
                <a:close/>
              </a:path>
            </a:pathLst>
          </a:cu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D2E02F35-1EA6-8B21-97CB-1EC5AA0DD8B8}"/>
              </a:ext>
            </a:extLst>
          </p:cNvPr>
          <p:cNvSpPr/>
          <p:nvPr/>
        </p:nvSpPr>
        <p:spPr>
          <a:xfrm>
            <a:off x="8105922" y="3392067"/>
            <a:ext cx="2535637" cy="1035011"/>
          </a:xfrm>
          <a:custGeom>
            <a:avLst/>
            <a:gdLst>
              <a:gd name="connsiteX0" fmla="*/ 0 w 2535637"/>
              <a:gd name="connsiteY0" fmla="*/ 1035011 h 1035011"/>
              <a:gd name="connsiteX1" fmla="*/ 454395 w 2535637"/>
              <a:gd name="connsiteY1" fmla="*/ 465615 h 1035011"/>
              <a:gd name="connsiteX2" fmla="*/ 1060255 w 2535637"/>
              <a:gd name="connsiteY2" fmla="*/ 939644 h 1035011"/>
              <a:gd name="connsiteX3" fmla="*/ 2243927 w 2535637"/>
              <a:gd name="connsiteY3" fmla="*/ 861107 h 1035011"/>
              <a:gd name="connsiteX4" fmla="*/ 2535637 w 2535637"/>
              <a:gd name="connsiteY4" fmla="*/ 185124 h 1035011"/>
              <a:gd name="connsiteX5" fmla="*/ 1767092 w 2535637"/>
              <a:gd name="connsiteY5" fmla="*/ 0 h 1035011"/>
              <a:gd name="connsiteX6" fmla="*/ 0 w 2535637"/>
              <a:gd name="connsiteY6" fmla="*/ 1035011 h 103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5637" h="1035011">
                <a:moveTo>
                  <a:pt x="0" y="1035011"/>
                </a:moveTo>
                <a:lnTo>
                  <a:pt x="454395" y="465615"/>
                </a:lnTo>
                <a:lnTo>
                  <a:pt x="1060255" y="939644"/>
                </a:lnTo>
                <a:lnTo>
                  <a:pt x="2243927" y="861107"/>
                </a:lnTo>
                <a:lnTo>
                  <a:pt x="2535637" y="185124"/>
                </a:lnTo>
                <a:lnTo>
                  <a:pt x="1767092" y="0"/>
                </a:lnTo>
                <a:lnTo>
                  <a:pt x="0" y="1035011"/>
                </a:lnTo>
                <a:close/>
              </a:path>
            </a:pathLst>
          </a:cu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FFC000">
                <a:lumMod val="40000"/>
                <a:lumOff val="60000"/>
                <a:alpha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4F80FE-93DC-97F2-A3E3-88B7D26A2D1C}"/>
              </a:ext>
            </a:extLst>
          </p:cNvPr>
          <p:cNvCxnSpPr>
            <a:cxnSpLocks/>
          </p:cNvCxnSpPr>
          <p:nvPr/>
        </p:nvCxnSpPr>
        <p:spPr>
          <a:xfrm>
            <a:off x="9962484" y="2056931"/>
            <a:ext cx="1146563" cy="103501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006664A-95FD-E9CD-791E-2B3E338CE162}"/>
              </a:ext>
            </a:extLst>
          </p:cNvPr>
          <p:cNvCxnSpPr>
            <a:cxnSpLocks/>
            <a:stCxn id="73" idx="1"/>
          </p:cNvCxnSpPr>
          <p:nvPr/>
        </p:nvCxnSpPr>
        <p:spPr>
          <a:xfrm flipV="1">
            <a:off x="8804344" y="2056931"/>
            <a:ext cx="1146563" cy="118647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FDC79E6-F93E-ACE3-7EDB-A93C9BBBCAE7}"/>
              </a:ext>
            </a:extLst>
          </p:cNvPr>
          <p:cNvCxnSpPr>
            <a:cxnSpLocks/>
            <a:stCxn id="72" idx="2"/>
            <a:endCxn id="72" idx="3"/>
          </p:cNvCxnSpPr>
          <p:nvPr/>
        </p:nvCxnSpPr>
        <p:spPr>
          <a:xfrm flipH="1" flipV="1">
            <a:off x="11447563" y="3752898"/>
            <a:ext cx="162684" cy="63391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0490D6D-7447-00D1-2E4B-E6C632B102E0}"/>
              </a:ext>
            </a:extLst>
          </p:cNvPr>
          <p:cNvSpPr txBox="1"/>
          <p:nvPr/>
        </p:nvSpPr>
        <p:spPr>
          <a:xfrm>
            <a:off x="10248173" y="4223438"/>
            <a:ext cx="337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7B7A24-ABDC-CAB2-01A4-84B720A71E11}"/>
              </a:ext>
            </a:extLst>
          </p:cNvPr>
          <p:cNvSpPr txBox="1"/>
          <p:nvPr/>
        </p:nvSpPr>
        <p:spPr>
          <a:xfrm>
            <a:off x="10604371" y="3416510"/>
            <a:ext cx="337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5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A0DC126-69AE-A385-9E1E-210B0E769805}"/>
              </a:ext>
            </a:extLst>
          </p:cNvPr>
          <p:cNvCxnSpPr>
            <a:cxnSpLocks/>
            <a:stCxn id="72" idx="1"/>
            <a:endCxn id="72" idx="2"/>
          </p:cNvCxnSpPr>
          <p:nvPr/>
        </p:nvCxnSpPr>
        <p:spPr>
          <a:xfrm flipV="1">
            <a:off x="10690237" y="4386808"/>
            <a:ext cx="920010" cy="35061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FEEDDF-6A90-3E33-8D3D-914631065F74}"/>
              </a:ext>
            </a:extLst>
          </p:cNvPr>
          <p:cNvCxnSpPr>
            <a:cxnSpLocks/>
            <a:stCxn id="72" idx="0"/>
            <a:endCxn id="72" idx="1"/>
          </p:cNvCxnSpPr>
          <p:nvPr/>
        </p:nvCxnSpPr>
        <p:spPr>
          <a:xfrm flipV="1">
            <a:off x="8631435" y="4737421"/>
            <a:ext cx="2058802" cy="325369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F25CC3-D101-4BD9-A8C6-90F98CCC34DE}"/>
              </a:ext>
            </a:extLst>
          </p:cNvPr>
          <p:cNvCxnSpPr>
            <a:cxnSpLocks/>
            <a:endCxn id="72" idx="0"/>
          </p:cNvCxnSpPr>
          <p:nvPr/>
        </p:nvCxnSpPr>
        <p:spPr>
          <a:xfrm flipH="1" flipV="1">
            <a:off x="8631435" y="5062790"/>
            <a:ext cx="123416" cy="56098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9E6C8E3-FB7E-7FB3-2E49-D02DC9C7D12B}"/>
              </a:ext>
            </a:extLst>
          </p:cNvPr>
          <p:cNvCxnSpPr>
            <a:cxnSpLocks/>
            <a:endCxn id="71" idx="2"/>
          </p:cNvCxnSpPr>
          <p:nvPr/>
        </p:nvCxnSpPr>
        <p:spPr>
          <a:xfrm flipH="1">
            <a:off x="8762271" y="5285148"/>
            <a:ext cx="773779" cy="33121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2B7F4DC-4770-36E3-2732-42A0A9056960}"/>
              </a:ext>
            </a:extLst>
          </p:cNvPr>
          <p:cNvSpPr txBox="1"/>
          <p:nvPr/>
        </p:nvSpPr>
        <p:spPr>
          <a:xfrm>
            <a:off x="10579621" y="4101335"/>
            <a:ext cx="337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13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B44E767-F85E-520C-F3FD-3DADDFA0190C}"/>
              </a:ext>
            </a:extLst>
          </p:cNvPr>
          <p:cNvSpPr/>
          <p:nvPr/>
        </p:nvSpPr>
        <p:spPr>
          <a:xfrm>
            <a:off x="7129814" y="2859134"/>
            <a:ext cx="1134734" cy="61988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B852AD4-545C-8868-FD6C-7EBF4278AA11}"/>
              </a:ext>
            </a:extLst>
          </p:cNvPr>
          <p:cNvSpPr/>
          <p:nvPr/>
        </p:nvSpPr>
        <p:spPr>
          <a:xfrm>
            <a:off x="7185912" y="1911075"/>
            <a:ext cx="410476" cy="256222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5BD832C5-5065-F834-99DF-72EE2BC57380}"/>
              </a:ext>
            </a:extLst>
          </p:cNvPr>
          <p:cNvSpPr/>
          <p:nvPr/>
        </p:nvSpPr>
        <p:spPr>
          <a:xfrm>
            <a:off x="7185912" y="2223552"/>
            <a:ext cx="410476" cy="256222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599B929-0500-1B04-6D3A-77357B7DE512}"/>
              </a:ext>
            </a:extLst>
          </p:cNvPr>
          <p:cNvSpPr/>
          <p:nvPr/>
        </p:nvSpPr>
        <p:spPr>
          <a:xfrm>
            <a:off x="7182876" y="2537161"/>
            <a:ext cx="410476" cy="256222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42DA2A3-DF56-E748-273B-11A116D48A1A}"/>
              </a:ext>
            </a:extLst>
          </p:cNvPr>
          <p:cNvSpPr/>
          <p:nvPr/>
        </p:nvSpPr>
        <p:spPr>
          <a:xfrm>
            <a:off x="7317683" y="3983441"/>
            <a:ext cx="731144" cy="384273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AA7B8C5A-B253-0729-9E3A-B68E3D45431D}"/>
              </a:ext>
            </a:extLst>
          </p:cNvPr>
          <p:cNvSpPr/>
          <p:nvPr/>
        </p:nvSpPr>
        <p:spPr>
          <a:xfrm>
            <a:off x="7211970" y="4152584"/>
            <a:ext cx="684442" cy="452308"/>
          </a:xfrm>
          <a:prstGeom prst="rightArrow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63A0E7CC-C7FE-C71F-A797-DFC70BA8AA4C}"/>
              </a:ext>
            </a:extLst>
          </p:cNvPr>
          <p:cNvSpPr/>
          <p:nvPr/>
        </p:nvSpPr>
        <p:spPr>
          <a:xfrm rot="10800000">
            <a:off x="11451225" y="2832613"/>
            <a:ext cx="618885" cy="406894"/>
          </a:xfrm>
          <a:prstGeom prst="rightArrow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A93B0F0-98C9-E713-C776-C7E9D3DA826D}"/>
              </a:ext>
            </a:extLst>
          </p:cNvPr>
          <p:cNvSpPr txBox="1"/>
          <p:nvPr/>
        </p:nvSpPr>
        <p:spPr>
          <a:xfrm>
            <a:off x="7266986" y="4226241"/>
            <a:ext cx="65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Start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66B94A-B61D-A564-CD28-C24A74CD7B9C}"/>
              </a:ext>
            </a:extLst>
          </p:cNvPr>
          <p:cNvSpPr txBox="1"/>
          <p:nvPr/>
        </p:nvSpPr>
        <p:spPr>
          <a:xfrm>
            <a:off x="11594407" y="2877143"/>
            <a:ext cx="65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End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E97547C-EE0F-93DF-1228-4E5D9B7F583D}"/>
              </a:ext>
            </a:extLst>
          </p:cNvPr>
          <p:cNvSpPr/>
          <p:nvPr/>
        </p:nvSpPr>
        <p:spPr>
          <a:xfrm>
            <a:off x="8861419" y="2014495"/>
            <a:ext cx="731144" cy="384273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321CAFC8-58FD-A210-61A8-1F8952C279B4}"/>
              </a:ext>
            </a:extLst>
          </p:cNvPr>
          <p:cNvSpPr/>
          <p:nvPr/>
        </p:nvSpPr>
        <p:spPr>
          <a:xfrm>
            <a:off x="9032518" y="1746588"/>
            <a:ext cx="731144" cy="384273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F66D604-D740-FCA1-3B45-E099DE731A0D}"/>
              </a:ext>
            </a:extLst>
          </p:cNvPr>
          <p:cNvSpPr/>
          <p:nvPr/>
        </p:nvSpPr>
        <p:spPr>
          <a:xfrm>
            <a:off x="8102346" y="3386085"/>
            <a:ext cx="1770296" cy="1044409"/>
          </a:xfrm>
          <a:custGeom>
            <a:avLst/>
            <a:gdLst>
              <a:gd name="connsiteX0" fmla="*/ 1770296 w 1770296"/>
              <a:gd name="connsiteY0" fmla="*/ 0 h 1044409"/>
              <a:gd name="connsiteX1" fmla="*/ 0 w 1770296"/>
              <a:gd name="connsiteY1" fmla="*/ 1044409 h 1044409"/>
              <a:gd name="connsiteX2" fmla="*/ 461534 w 1770296"/>
              <a:gd name="connsiteY2" fmla="*/ 463700 h 1044409"/>
              <a:gd name="connsiteX3" fmla="*/ 1770296 w 1770296"/>
              <a:gd name="connsiteY3" fmla="*/ 0 h 104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0296" h="1044409">
                <a:moveTo>
                  <a:pt x="1770296" y="0"/>
                </a:moveTo>
                <a:lnTo>
                  <a:pt x="0" y="1044409"/>
                </a:lnTo>
                <a:lnTo>
                  <a:pt x="461534" y="463700"/>
                </a:lnTo>
                <a:lnTo>
                  <a:pt x="1770296" y="0"/>
                </a:lnTo>
                <a:close/>
              </a:path>
            </a:pathLst>
          </a:cu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9F164D7-75ED-DF8F-9055-F61771653545}"/>
              </a:ext>
            </a:extLst>
          </p:cNvPr>
          <p:cNvSpPr/>
          <p:nvPr/>
        </p:nvSpPr>
        <p:spPr>
          <a:xfrm>
            <a:off x="8100179" y="3860620"/>
            <a:ext cx="1048744" cy="576375"/>
          </a:xfrm>
          <a:custGeom>
            <a:avLst/>
            <a:gdLst>
              <a:gd name="connsiteX0" fmla="*/ 1048744 w 1048744"/>
              <a:gd name="connsiteY0" fmla="*/ 468034 h 576375"/>
              <a:gd name="connsiteX1" fmla="*/ 0 w 1048744"/>
              <a:gd name="connsiteY1" fmla="*/ 576375 h 576375"/>
              <a:gd name="connsiteX2" fmla="*/ 457200 w 1048744"/>
              <a:gd name="connsiteY2" fmla="*/ 0 h 576375"/>
              <a:gd name="connsiteX3" fmla="*/ 1048744 w 1048744"/>
              <a:gd name="connsiteY3" fmla="*/ 468034 h 5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8744" h="576375">
                <a:moveTo>
                  <a:pt x="1048744" y="468034"/>
                </a:moveTo>
                <a:lnTo>
                  <a:pt x="0" y="576375"/>
                </a:lnTo>
                <a:lnTo>
                  <a:pt x="457200" y="0"/>
                </a:lnTo>
                <a:lnTo>
                  <a:pt x="1048744" y="468034"/>
                </a:lnTo>
                <a:close/>
              </a:path>
            </a:pathLst>
          </a:cu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157838D-5003-F28C-7C83-A9A9325336F1}"/>
              </a:ext>
            </a:extLst>
          </p:cNvPr>
          <p:cNvCxnSpPr>
            <a:cxnSpLocks/>
          </p:cNvCxnSpPr>
          <p:nvPr/>
        </p:nvCxnSpPr>
        <p:spPr>
          <a:xfrm>
            <a:off x="8573490" y="3859084"/>
            <a:ext cx="575858" cy="46982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913A275-BB58-FCA8-A475-CD3AC57D2F0C}"/>
              </a:ext>
            </a:extLst>
          </p:cNvPr>
          <p:cNvCxnSpPr>
            <a:cxnSpLocks/>
            <a:endCxn id="73" idx="1"/>
          </p:cNvCxnSpPr>
          <p:nvPr/>
        </p:nvCxnSpPr>
        <p:spPr>
          <a:xfrm flipH="1" flipV="1">
            <a:off x="8804344" y="3243407"/>
            <a:ext cx="1882094" cy="88421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018C578-23AA-C17B-4E8F-71DD29D38DF3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8105922" y="3843657"/>
            <a:ext cx="467568" cy="58342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F6479DD-3474-B5FF-B204-97E962DB0BEE}"/>
              </a:ext>
            </a:extLst>
          </p:cNvPr>
          <p:cNvCxnSpPr>
            <a:cxnSpLocks/>
            <a:stCxn id="72" idx="3"/>
          </p:cNvCxnSpPr>
          <p:nvPr/>
        </p:nvCxnSpPr>
        <p:spPr>
          <a:xfrm flipH="1">
            <a:off x="10672923" y="3752898"/>
            <a:ext cx="774640" cy="373519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832E48-BCEF-A5A3-D8DB-2973A296305F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11444265" y="3755960"/>
            <a:ext cx="162182" cy="623435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E74416C-2DAC-7DE1-0912-6C9B73B6D8D0}"/>
              </a:ext>
            </a:extLst>
          </p:cNvPr>
          <p:cNvSpPr txBox="1"/>
          <p:nvPr/>
        </p:nvSpPr>
        <p:spPr>
          <a:xfrm>
            <a:off x="9020951" y="4302249"/>
            <a:ext cx="337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5744A45-D0EA-1F90-115F-886C64E400C1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9149348" y="4253174"/>
            <a:ext cx="1211720" cy="7573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25D6D3F-286A-67BB-0D5E-3210A23C6DE5}"/>
              </a:ext>
            </a:extLst>
          </p:cNvPr>
          <p:cNvCxnSpPr>
            <a:cxnSpLocks/>
            <a:stCxn id="70" idx="1"/>
            <a:endCxn id="70" idx="2"/>
          </p:cNvCxnSpPr>
          <p:nvPr/>
        </p:nvCxnSpPr>
        <p:spPr>
          <a:xfrm flipV="1">
            <a:off x="10361068" y="3577191"/>
            <a:ext cx="274881" cy="67598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id="{28142F18-1D32-A60A-D9F1-39A451FCDD68}"/>
              </a:ext>
            </a:extLst>
          </p:cNvPr>
          <p:cNvSpPr/>
          <p:nvPr/>
        </p:nvSpPr>
        <p:spPr>
          <a:xfrm>
            <a:off x="9291098" y="2331371"/>
            <a:ext cx="1400382" cy="1391549"/>
          </a:xfrm>
          <a:prstGeom prst="flowChartConnector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D99774-6CAC-CB0C-8F28-B5C410440F25}"/>
              </a:ext>
            </a:extLst>
          </p:cNvPr>
          <p:cNvSpPr txBox="1"/>
          <p:nvPr/>
        </p:nvSpPr>
        <p:spPr>
          <a:xfrm>
            <a:off x="9764477" y="3165198"/>
            <a:ext cx="337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493784C-C2A5-B831-34EA-9242A45BED14}"/>
              </a:ext>
            </a:extLst>
          </p:cNvPr>
          <p:cNvCxnSpPr>
            <a:cxnSpLocks/>
          </p:cNvCxnSpPr>
          <p:nvPr/>
        </p:nvCxnSpPr>
        <p:spPr>
          <a:xfrm flipH="1">
            <a:off x="9536050" y="3389262"/>
            <a:ext cx="331354" cy="1889769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FAFB03-7AA7-C592-C4D3-9AC87A76931D}"/>
              </a:ext>
            </a:extLst>
          </p:cNvPr>
          <p:cNvCxnSpPr>
            <a:cxnSpLocks/>
            <a:stCxn id="86" idx="5"/>
            <a:endCxn id="86" idx="4"/>
          </p:cNvCxnSpPr>
          <p:nvPr/>
        </p:nvCxnSpPr>
        <p:spPr>
          <a:xfrm>
            <a:off x="9873014" y="3392067"/>
            <a:ext cx="768545" cy="18512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82704E-181F-813A-A869-E04B0236B1B4}"/>
              </a:ext>
            </a:extLst>
          </p:cNvPr>
          <p:cNvCxnSpPr>
            <a:cxnSpLocks/>
          </p:cNvCxnSpPr>
          <p:nvPr/>
        </p:nvCxnSpPr>
        <p:spPr>
          <a:xfrm>
            <a:off x="10273239" y="5926608"/>
            <a:ext cx="1814660" cy="0"/>
          </a:xfrm>
          <a:prstGeom prst="line">
            <a:avLst/>
          </a:prstGeom>
          <a:noFill/>
          <a:ln w="857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C5041EAA-371D-BA62-7905-90D306B51C27}"/>
              </a:ext>
            </a:extLst>
          </p:cNvPr>
          <p:cNvSpPr txBox="1"/>
          <p:nvPr/>
        </p:nvSpPr>
        <p:spPr>
          <a:xfrm>
            <a:off x="10566994" y="5966162"/>
            <a:ext cx="164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0.5 µm</a:t>
            </a:r>
          </a:p>
        </p:txBody>
      </p:sp>
    </p:spTree>
    <p:extLst>
      <p:ext uri="{BB962C8B-B14F-4D97-AF65-F5344CB8AC3E}">
        <p14:creationId xmlns:p14="http://schemas.microsoft.com/office/powerpoint/2010/main" val="15863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101824"/>
            <a:ext cx="12561453" cy="1015663"/>
          </a:xfrm>
        </p:spPr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A1420-E005-5605-7E46-CA8AF315A3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23</a:t>
            </a:fld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2FE4E3-4E98-80B5-CF48-0CEE407C114D}"/>
              </a:ext>
            </a:extLst>
          </p:cNvPr>
          <p:cNvSpPr/>
          <p:nvPr/>
        </p:nvSpPr>
        <p:spPr>
          <a:xfrm>
            <a:off x="8376038" y="3804930"/>
            <a:ext cx="969836" cy="39735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8C645-8BE0-1643-34FF-5DBBBF1FF282}"/>
              </a:ext>
            </a:extLst>
          </p:cNvPr>
          <p:cNvSpPr txBox="1"/>
          <p:nvPr/>
        </p:nvSpPr>
        <p:spPr>
          <a:xfrm>
            <a:off x="11268263" y="175475"/>
            <a:ext cx="238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“Free” &gt; Th</a:t>
            </a:r>
          </a:p>
          <a:p>
            <a:pPr defTabSz="914400"/>
            <a:r>
              <a:rPr 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“Confined” &lt; 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905994-D1C4-3D23-A781-E63B5676F332}"/>
              </a:ext>
            </a:extLst>
          </p:cNvPr>
          <p:cNvSpPr txBox="1"/>
          <p:nvPr/>
        </p:nvSpPr>
        <p:spPr>
          <a:xfrm>
            <a:off x="11268263" y="6681656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µm</a:t>
            </a:r>
          </a:p>
        </p:txBody>
      </p:sp>
      <p:pic>
        <p:nvPicPr>
          <p:cNvPr id="17" name="Picture 1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12A24A4-9CA4-FAC3-C1E9-4B2E17A7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0" y="4400095"/>
            <a:ext cx="7394309" cy="2859194"/>
          </a:xfrm>
          <a:prstGeom prst="rect">
            <a:avLst/>
          </a:prstGeom>
        </p:spPr>
      </p:pic>
      <p:pic>
        <p:nvPicPr>
          <p:cNvPr id="19" name="Picture 1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EA9C45A-E309-C7CC-DE78-7BB74517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3" y="1371038"/>
            <a:ext cx="7291548" cy="2861184"/>
          </a:xfrm>
          <a:prstGeom prst="rect">
            <a:avLst/>
          </a:prstGeom>
        </p:spPr>
      </p:pic>
      <p:pic>
        <p:nvPicPr>
          <p:cNvPr id="21" name="Picture 20" descr="A graph of lines and numbers&#10;&#10;Description automatically generated">
            <a:extLst>
              <a:ext uri="{FF2B5EF4-FFF2-40B4-BE49-F238E27FC236}">
                <a16:creationId xmlns:a16="http://schemas.microsoft.com/office/drawing/2014/main" id="{8E68D8FA-9B71-E19B-8D2E-333FD47E7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11" t="5637" r="4843" b="30238"/>
          <a:stretch/>
        </p:blipFill>
        <p:spPr>
          <a:xfrm>
            <a:off x="9809147" y="1159253"/>
            <a:ext cx="1583393" cy="2496380"/>
          </a:xfrm>
          <a:prstGeom prst="rect">
            <a:avLst/>
          </a:prstGeom>
        </p:spPr>
      </p:pic>
      <p:pic>
        <p:nvPicPr>
          <p:cNvPr id="23" name="Picture 2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D6BB679-31E2-992B-EB45-090DEEAAF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86" t="5312" r="2591" b="32377"/>
          <a:stretch/>
        </p:blipFill>
        <p:spPr>
          <a:xfrm>
            <a:off x="9394770" y="4172980"/>
            <a:ext cx="3746985" cy="18954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924EB3-B8F0-40A7-B3E8-3A279D32C61A}"/>
              </a:ext>
            </a:extLst>
          </p:cNvPr>
          <p:cNvCxnSpPr>
            <a:cxnSpLocks/>
          </p:cNvCxnSpPr>
          <p:nvPr/>
        </p:nvCxnSpPr>
        <p:spPr>
          <a:xfrm>
            <a:off x="10824039" y="6639889"/>
            <a:ext cx="1739216" cy="0"/>
          </a:xfrm>
          <a:prstGeom prst="line">
            <a:avLst/>
          </a:prstGeom>
          <a:noFill/>
          <a:ln w="857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BF8A07-0D6A-6161-4612-539F70223128}"/>
              </a:ext>
            </a:extLst>
          </p:cNvPr>
          <p:cNvSpPr txBox="1"/>
          <p:nvPr/>
        </p:nvSpPr>
        <p:spPr>
          <a:xfrm>
            <a:off x="5936799" y="707763"/>
            <a:ext cx="2850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 = 0.42</a:t>
            </a:r>
          </a:p>
        </p:txBody>
      </p:sp>
    </p:spTree>
    <p:extLst>
      <p:ext uri="{BB962C8B-B14F-4D97-AF65-F5344CB8AC3E}">
        <p14:creationId xmlns:p14="http://schemas.microsoft.com/office/powerpoint/2010/main" val="4883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A1420-E005-5605-7E46-CA8AF315A3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12106-01EB-EBCC-3D95-266F8870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35" y="1844055"/>
            <a:ext cx="6399845" cy="5113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C263D-DCFD-37CB-3180-CA2A6ACE9A96}"/>
              </a:ext>
            </a:extLst>
          </p:cNvPr>
          <p:cNvSpPr txBox="1"/>
          <p:nvPr/>
        </p:nvSpPr>
        <p:spPr>
          <a:xfrm>
            <a:off x="8265459" y="2217271"/>
            <a:ext cx="4255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Free state ET-MSD ~1 order of magnitude higher than confined state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Quantitative confirmation of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152D-0856-E581-312E-5A38DAA8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39" y="3354572"/>
            <a:ext cx="568855" cy="186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529FB8-91B1-80F4-0AED-DC40FE950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202" y="6650825"/>
            <a:ext cx="976320" cy="5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7BC392-0F3C-6686-359C-17B0D4291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6" r="10704"/>
          <a:stretch/>
        </p:blipFill>
        <p:spPr>
          <a:xfrm>
            <a:off x="7494575" y="2048622"/>
            <a:ext cx="4680466" cy="376847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Distribution of Displacements by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740C8-333C-EDFB-40F9-7D88ED122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5BB705-C7FF-E5F5-2887-6F8EBE57E0A8}"/>
              </a:ext>
            </a:extLst>
          </p:cNvPr>
          <p:cNvSpPr txBox="1">
            <a:spLocks/>
          </p:cNvSpPr>
          <p:nvPr/>
        </p:nvSpPr>
        <p:spPr>
          <a:xfrm>
            <a:off x="938423" y="6454772"/>
            <a:ext cx="10515600" cy="503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state: Deviation from Gaussian: more heterogeneous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D8073A-5299-47AD-E20C-986C76303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8" r="9185"/>
          <a:stretch/>
        </p:blipFill>
        <p:spPr>
          <a:xfrm>
            <a:off x="1528589" y="2058198"/>
            <a:ext cx="4794437" cy="3768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D6C0A0-5E6A-BF54-5B1A-0384C4D729D6}"/>
              </a:ext>
            </a:extLst>
          </p:cNvPr>
          <p:cNvSpPr txBox="1"/>
          <p:nvPr/>
        </p:nvSpPr>
        <p:spPr>
          <a:xfrm>
            <a:off x="4059018" y="1586957"/>
            <a:ext cx="847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					           Confined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000E5-9236-BE20-F3AE-22FE926D1A15}"/>
              </a:ext>
            </a:extLst>
          </p:cNvPr>
          <p:cNvSpPr txBox="1"/>
          <p:nvPr/>
        </p:nvSpPr>
        <p:spPr>
          <a:xfrm>
            <a:off x="11434258" y="2493288"/>
            <a:ext cx="183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Gaussian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624B6C-B213-E6B9-EB91-C00700269137}"/>
              </a:ext>
            </a:extLst>
          </p:cNvPr>
          <p:cNvCxnSpPr/>
          <p:nvPr/>
        </p:nvCxnSpPr>
        <p:spPr>
          <a:xfrm>
            <a:off x="11093600" y="2693343"/>
            <a:ext cx="340658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737381-91C4-F035-F03B-77FA96ABD64D}"/>
              </a:ext>
            </a:extLst>
          </p:cNvPr>
          <p:cNvSpPr/>
          <p:nvPr/>
        </p:nvSpPr>
        <p:spPr>
          <a:xfrm>
            <a:off x="3114172" y="2747318"/>
            <a:ext cx="2328760" cy="2399461"/>
          </a:xfrm>
          <a:custGeom>
            <a:avLst/>
            <a:gdLst>
              <a:gd name="connsiteX0" fmla="*/ 2328760 w 2328760"/>
              <a:gd name="connsiteY0" fmla="*/ 2384691 h 2399461"/>
              <a:gd name="connsiteX1" fmla="*/ 2276132 w 2328760"/>
              <a:gd name="connsiteY1" fmla="*/ 2165958 h 2399461"/>
              <a:gd name="connsiteX2" fmla="*/ 2207059 w 2328760"/>
              <a:gd name="connsiteY2" fmla="*/ 1912689 h 2399461"/>
              <a:gd name="connsiteX3" fmla="*/ 2157721 w 2328760"/>
              <a:gd name="connsiteY3" fmla="*/ 1730138 h 2399461"/>
              <a:gd name="connsiteX4" fmla="*/ 2108383 w 2328760"/>
              <a:gd name="connsiteY4" fmla="*/ 1567322 h 2399461"/>
              <a:gd name="connsiteX5" fmla="*/ 2059045 w 2328760"/>
              <a:gd name="connsiteY5" fmla="*/ 1406151 h 2399461"/>
              <a:gd name="connsiteX6" fmla="*/ 1996550 w 2328760"/>
              <a:gd name="connsiteY6" fmla="*/ 1215377 h 2399461"/>
              <a:gd name="connsiteX7" fmla="*/ 1917609 w 2328760"/>
              <a:gd name="connsiteY7" fmla="*/ 998289 h 2399461"/>
              <a:gd name="connsiteX8" fmla="*/ 1835379 w 2328760"/>
              <a:gd name="connsiteY8" fmla="*/ 789424 h 2399461"/>
              <a:gd name="connsiteX9" fmla="*/ 1761371 w 2328760"/>
              <a:gd name="connsiteY9" fmla="*/ 629898 h 2399461"/>
              <a:gd name="connsiteX10" fmla="*/ 1689009 w 2328760"/>
              <a:gd name="connsiteY10" fmla="*/ 488462 h 2399461"/>
              <a:gd name="connsiteX11" fmla="*/ 1619935 w 2328760"/>
              <a:gd name="connsiteY11" fmla="*/ 366761 h 2399461"/>
              <a:gd name="connsiteX12" fmla="*/ 1554151 w 2328760"/>
              <a:gd name="connsiteY12" fmla="*/ 269729 h 2399461"/>
              <a:gd name="connsiteX13" fmla="*/ 1485078 w 2328760"/>
              <a:gd name="connsiteY13" fmla="*/ 182565 h 2399461"/>
              <a:gd name="connsiteX14" fmla="*/ 1416004 w 2328760"/>
              <a:gd name="connsiteY14" fmla="*/ 115137 h 2399461"/>
              <a:gd name="connsiteX15" fmla="*/ 1346931 w 2328760"/>
              <a:gd name="connsiteY15" fmla="*/ 65798 h 2399461"/>
              <a:gd name="connsiteX16" fmla="*/ 1289370 w 2328760"/>
              <a:gd name="connsiteY16" fmla="*/ 32906 h 2399461"/>
              <a:gd name="connsiteX17" fmla="*/ 1215363 w 2328760"/>
              <a:gd name="connsiteY17" fmla="*/ 8237 h 2399461"/>
              <a:gd name="connsiteX18" fmla="*/ 1174248 w 2328760"/>
              <a:gd name="connsiteY18" fmla="*/ 14 h 2399461"/>
              <a:gd name="connsiteX19" fmla="*/ 1115042 w 2328760"/>
              <a:gd name="connsiteY19" fmla="*/ 6593 h 2399461"/>
              <a:gd name="connsiteX20" fmla="*/ 1075571 w 2328760"/>
              <a:gd name="connsiteY20" fmla="*/ 19750 h 2399461"/>
              <a:gd name="connsiteX21" fmla="*/ 1011432 w 2328760"/>
              <a:gd name="connsiteY21" fmla="*/ 50997 h 2399461"/>
              <a:gd name="connsiteX22" fmla="*/ 945648 w 2328760"/>
              <a:gd name="connsiteY22" fmla="*/ 85534 h 2399461"/>
              <a:gd name="connsiteX23" fmla="*/ 883153 w 2328760"/>
              <a:gd name="connsiteY23" fmla="*/ 148029 h 2399461"/>
              <a:gd name="connsiteX24" fmla="*/ 828881 w 2328760"/>
              <a:gd name="connsiteY24" fmla="*/ 210524 h 2399461"/>
              <a:gd name="connsiteX25" fmla="*/ 774609 w 2328760"/>
              <a:gd name="connsiteY25" fmla="*/ 271374 h 2399461"/>
              <a:gd name="connsiteX26" fmla="*/ 721981 w 2328760"/>
              <a:gd name="connsiteY26" fmla="*/ 355249 h 2399461"/>
              <a:gd name="connsiteX27" fmla="*/ 669354 w 2328760"/>
              <a:gd name="connsiteY27" fmla="*/ 432545 h 2399461"/>
              <a:gd name="connsiteX28" fmla="*/ 626594 w 2328760"/>
              <a:gd name="connsiteY28" fmla="*/ 527932 h 2399461"/>
              <a:gd name="connsiteX29" fmla="*/ 560810 w 2328760"/>
              <a:gd name="connsiteY29" fmla="*/ 643055 h 2399461"/>
              <a:gd name="connsiteX30" fmla="*/ 511472 w 2328760"/>
              <a:gd name="connsiteY30" fmla="*/ 754888 h 2399461"/>
              <a:gd name="connsiteX31" fmla="*/ 465423 w 2328760"/>
              <a:gd name="connsiteY31" fmla="*/ 863432 h 2399461"/>
              <a:gd name="connsiteX32" fmla="*/ 425953 w 2328760"/>
              <a:gd name="connsiteY32" fmla="*/ 971975 h 2399461"/>
              <a:gd name="connsiteX33" fmla="*/ 381548 w 2328760"/>
              <a:gd name="connsiteY33" fmla="*/ 1092032 h 2399461"/>
              <a:gd name="connsiteX34" fmla="*/ 343722 w 2328760"/>
              <a:gd name="connsiteY34" fmla="*/ 1195642 h 2399461"/>
              <a:gd name="connsiteX35" fmla="*/ 292740 w 2328760"/>
              <a:gd name="connsiteY35" fmla="*/ 1346945 h 2399461"/>
              <a:gd name="connsiteX36" fmla="*/ 246691 w 2328760"/>
              <a:gd name="connsiteY36" fmla="*/ 1491670 h 2399461"/>
              <a:gd name="connsiteX37" fmla="*/ 225311 w 2328760"/>
              <a:gd name="connsiteY37" fmla="*/ 1567322 h 2399461"/>
              <a:gd name="connsiteX38" fmla="*/ 185840 w 2328760"/>
              <a:gd name="connsiteY38" fmla="*/ 1697246 h 2399461"/>
              <a:gd name="connsiteX39" fmla="*/ 152948 w 2328760"/>
              <a:gd name="connsiteY39" fmla="*/ 1809079 h 2399461"/>
              <a:gd name="connsiteX40" fmla="*/ 121701 w 2328760"/>
              <a:gd name="connsiteY40" fmla="*/ 1924201 h 2399461"/>
              <a:gd name="connsiteX41" fmla="*/ 85520 w 2328760"/>
              <a:gd name="connsiteY41" fmla="*/ 2067282 h 2399461"/>
              <a:gd name="connsiteX42" fmla="*/ 52627 w 2328760"/>
              <a:gd name="connsiteY42" fmla="*/ 2190627 h 2399461"/>
              <a:gd name="connsiteX43" fmla="*/ 24669 w 2328760"/>
              <a:gd name="connsiteY43" fmla="*/ 2295882 h 2399461"/>
              <a:gd name="connsiteX44" fmla="*/ 3289 w 2328760"/>
              <a:gd name="connsiteY44" fmla="*/ 2392914 h 2399461"/>
              <a:gd name="connsiteX45" fmla="*/ 0 w 2328760"/>
              <a:gd name="connsiteY45" fmla="*/ 2389624 h 23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28760" h="2399461">
                <a:moveTo>
                  <a:pt x="2328760" y="2384691"/>
                </a:moveTo>
                <a:cubicBezTo>
                  <a:pt x="2312587" y="2314658"/>
                  <a:pt x="2296415" y="2244625"/>
                  <a:pt x="2276132" y="2165958"/>
                </a:cubicBezTo>
                <a:cubicBezTo>
                  <a:pt x="2255848" y="2087291"/>
                  <a:pt x="2226794" y="1985326"/>
                  <a:pt x="2207059" y="1912689"/>
                </a:cubicBezTo>
                <a:cubicBezTo>
                  <a:pt x="2187324" y="1840052"/>
                  <a:pt x="2174167" y="1787699"/>
                  <a:pt x="2157721" y="1730138"/>
                </a:cubicBezTo>
                <a:cubicBezTo>
                  <a:pt x="2141275" y="1672577"/>
                  <a:pt x="2124829" y="1621320"/>
                  <a:pt x="2108383" y="1567322"/>
                </a:cubicBezTo>
                <a:cubicBezTo>
                  <a:pt x="2091937" y="1513324"/>
                  <a:pt x="2077684" y="1464809"/>
                  <a:pt x="2059045" y="1406151"/>
                </a:cubicBezTo>
                <a:cubicBezTo>
                  <a:pt x="2040406" y="1347493"/>
                  <a:pt x="2020123" y="1283354"/>
                  <a:pt x="1996550" y="1215377"/>
                </a:cubicBezTo>
                <a:cubicBezTo>
                  <a:pt x="1972977" y="1147400"/>
                  <a:pt x="1944471" y="1069281"/>
                  <a:pt x="1917609" y="998289"/>
                </a:cubicBezTo>
                <a:cubicBezTo>
                  <a:pt x="1890747" y="927297"/>
                  <a:pt x="1861419" y="850822"/>
                  <a:pt x="1835379" y="789424"/>
                </a:cubicBezTo>
                <a:cubicBezTo>
                  <a:pt x="1809339" y="728026"/>
                  <a:pt x="1785766" y="680058"/>
                  <a:pt x="1761371" y="629898"/>
                </a:cubicBezTo>
                <a:cubicBezTo>
                  <a:pt x="1736976" y="579738"/>
                  <a:pt x="1712582" y="532318"/>
                  <a:pt x="1689009" y="488462"/>
                </a:cubicBezTo>
                <a:cubicBezTo>
                  <a:pt x="1665436" y="444606"/>
                  <a:pt x="1642411" y="403216"/>
                  <a:pt x="1619935" y="366761"/>
                </a:cubicBezTo>
                <a:cubicBezTo>
                  <a:pt x="1597459" y="330306"/>
                  <a:pt x="1576627" y="300428"/>
                  <a:pt x="1554151" y="269729"/>
                </a:cubicBezTo>
                <a:cubicBezTo>
                  <a:pt x="1531675" y="239030"/>
                  <a:pt x="1508102" y="208330"/>
                  <a:pt x="1485078" y="182565"/>
                </a:cubicBezTo>
                <a:cubicBezTo>
                  <a:pt x="1462054" y="156800"/>
                  <a:pt x="1439029" y="134598"/>
                  <a:pt x="1416004" y="115137"/>
                </a:cubicBezTo>
                <a:cubicBezTo>
                  <a:pt x="1392979" y="95676"/>
                  <a:pt x="1368037" y="79503"/>
                  <a:pt x="1346931" y="65798"/>
                </a:cubicBezTo>
                <a:cubicBezTo>
                  <a:pt x="1325825" y="52093"/>
                  <a:pt x="1311298" y="42499"/>
                  <a:pt x="1289370" y="32906"/>
                </a:cubicBezTo>
                <a:cubicBezTo>
                  <a:pt x="1267442" y="23313"/>
                  <a:pt x="1234550" y="13719"/>
                  <a:pt x="1215363" y="8237"/>
                </a:cubicBezTo>
                <a:cubicBezTo>
                  <a:pt x="1196176" y="2755"/>
                  <a:pt x="1190968" y="288"/>
                  <a:pt x="1174248" y="14"/>
                </a:cubicBezTo>
                <a:cubicBezTo>
                  <a:pt x="1157528" y="-260"/>
                  <a:pt x="1131488" y="3304"/>
                  <a:pt x="1115042" y="6593"/>
                </a:cubicBezTo>
                <a:cubicBezTo>
                  <a:pt x="1098596" y="9882"/>
                  <a:pt x="1092839" y="12349"/>
                  <a:pt x="1075571" y="19750"/>
                </a:cubicBezTo>
                <a:cubicBezTo>
                  <a:pt x="1058303" y="27151"/>
                  <a:pt x="1033086" y="40033"/>
                  <a:pt x="1011432" y="50997"/>
                </a:cubicBezTo>
                <a:cubicBezTo>
                  <a:pt x="989778" y="61961"/>
                  <a:pt x="967028" y="69362"/>
                  <a:pt x="945648" y="85534"/>
                </a:cubicBezTo>
                <a:cubicBezTo>
                  <a:pt x="924268" y="101706"/>
                  <a:pt x="902614" y="127197"/>
                  <a:pt x="883153" y="148029"/>
                </a:cubicBezTo>
                <a:cubicBezTo>
                  <a:pt x="863692" y="168861"/>
                  <a:pt x="846972" y="189967"/>
                  <a:pt x="828881" y="210524"/>
                </a:cubicBezTo>
                <a:cubicBezTo>
                  <a:pt x="810790" y="231081"/>
                  <a:pt x="792426" y="247253"/>
                  <a:pt x="774609" y="271374"/>
                </a:cubicBezTo>
                <a:cubicBezTo>
                  <a:pt x="756792" y="295495"/>
                  <a:pt x="739523" y="328387"/>
                  <a:pt x="721981" y="355249"/>
                </a:cubicBezTo>
                <a:cubicBezTo>
                  <a:pt x="704439" y="382111"/>
                  <a:pt x="685252" y="403764"/>
                  <a:pt x="669354" y="432545"/>
                </a:cubicBezTo>
                <a:cubicBezTo>
                  <a:pt x="653456" y="461325"/>
                  <a:pt x="644685" y="492847"/>
                  <a:pt x="626594" y="527932"/>
                </a:cubicBezTo>
                <a:cubicBezTo>
                  <a:pt x="608503" y="563017"/>
                  <a:pt x="579997" y="605229"/>
                  <a:pt x="560810" y="643055"/>
                </a:cubicBezTo>
                <a:cubicBezTo>
                  <a:pt x="541623" y="680881"/>
                  <a:pt x="527370" y="718159"/>
                  <a:pt x="511472" y="754888"/>
                </a:cubicBezTo>
                <a:cubicBezTo>
                  <a:pt x="495574" y="791617"/>
                  <a:pt x="479676" y="827251"/>
                  <a:pt x="465423" y="863432"/>
                </a:cubicBezTo>
                <a:cubicBezTo>
                  <a:pt x="451170" y="899613"/>
                  <a:pt x="439932" y="933875"/>
                  <a:pt x="425953" y="971975"/>
                </a:cubicBezTo>
                <a:cubicBezTo>
                  <a:pt x="411974" y="1010075"/>
                  <a:pt x="395253" y="1054754"/>
                  <a:pt x="381548" y="1092032"/>
                </a:cubicBezTo>
                <a:cubicBezTo>
                  <a:pt x="367843" y="1129310"/>
                  <a:pt x="358523" y="1153157"/>
                  <a:pt x="343722" y="1195642"/>
                </a:cubicBezTo>
                <a:cubicBezTo>
                  <a:pt x="328921" y="1238127"/>
                  <a:pt x="308912" y="1297607"/>
                  <a:pt x="292740" y="1346945"/>
                </a:cubicBezTo>
                <a:cubicBezTo>
                  <a:pt x="276568" y="1396283"/>
                  <a:pt x="257929" y="1454941"/>
                  <a:pt x="246691" y="1491670"/>
                </a:cubicBezTo>
                <a:cubicBezTo>
                  <a:pt x="235453" y="1528399"/>
                  <a:pt x="235453" y="1533059"/>
                  <a:pt x="225311" y="1567322"/>
                </a:cubicBezTo>
                <a:cubicBezTo>
                  <a:pt x="215169" y="1601585"/>
                  <a:pt x="197900" y="1656953"/>
                  <a:pt x="185840" y="1697246"/>
                </a:cubicBezTo>
                <a:cubicBezTo>
                  <a:pt x="173780" y="1737539"/>
                  <a:pt x="163638" y="1771253"/>
                  <a:pt x="152948" y="1809079"/>
                </a:cubicBezTo>
                <a:cubicBezTo>
                  <a:pt x="142258" y="1846905"/>
                  <a:pt x="132939" y="1881167"/>
                  <a:pt x="121701" y="1924201"/>
                </a:cubicBezTo>
                <a:cubicBezTo>
                  <a:pt x="110463" y="1967235"/>
                  <a:pt x="97032" y="2022878"/>
                  <a:pt x="85520" y="2067282"/>
                </a:cubicBezTo>
                <a:cubicBezTo>
                  <a:pt x="74008" y="2111686"/>
                  <a:pt x="52627" y="2190627"/>
                  <a:pt x="52627" y="2190627"/>
                </a:cubicBezTo>
                <a:cubicBezTo>
                  <a:pt x="42485" y="2228727"/>
                  <a:pt x="32892" y="2262168"/>
                  <a:pt x="24669" y="2295882"/>
                </a:cubicBezTo>
                <a:cubicBezTo>
                  <a:pt x="16446" y="2329596"/>
                  <a:pt x="7400" y="2377290"/>
                  <a:pt x="3289" y="2392914"/>
                </a:cubicBezTo>
                <a:cubicBezTo>
                  <a:pt x="-823" y="2408538"/>
                  <a:pt x="822" y="2391543"/>
                  <a:pt x="0" y="2389624"/>
                </a:cubicBezTo>
              </a:path>
            </a:pathLst>
          </a:cu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C9CF72-DD6B-2932-BD67-9171B42D8D38}"/>
              </a:ext>
            </a:extLst>
          </p:cNvPr>
          <p:cNvSpPr txBox="1"/>
          <p:nvPr/>
        </p:nvSpPr>
        <p:spPr>
          <a:xfrm>
            <a:off x="5298656" y="2476668"/>
            <a:ext cx="183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Gaussian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2B4887-F1CD-BDDE-1F82-F840583BAB47}"/>
              </a:ext>
            </a:extLst>
          </p:cNvPr>
          <p:cNvCxnSpPr/>
          <p:nvPr/>
        </p:nvCxnSpPr>
        <p:spPr>
          <a:xfrm>
            <a:off x="4964814" y="2676723"/>
            <a:ext cx="340658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3A3E89-D89E-B7DA-D05A-A5586D5E44BA}"/>
              </a:ext>
            </a:extLst>
          </p:cNvPr>
          <p:cNvSpPr/>
          <p:nvPr/>
        </p:nvSpPr>
        <p:spPr>
          <a:xfrm>
            <a:off x="9046399" y="2733127"/>
            <a:ext cx="2328760" cy="2399461"/>
          </a:xfrm>
          <a:custGeom>
            <a:avLst/>
            <a:gdLst>
              <a:gd name="connsiteX0" fmla="*/ 2328760 w 2328760"/>
              <a:gd name="connsiteY0" fmla="*/ 2384691 h 2399461"/>
              <a:gd name="connsiteX1" fmla="*/ 2276132 w 2328760"/>
              <a:gd name="connsiteY1" fmla="*/ 2165958 h 2399461"/>
              <a:gd name="connsiteX2" fmla="*/ 2207059 w 2328760"/>
              <a:gd name="connsiteY2" fmla="*/ 1912689 h 2399461"/>
              <a:gd name="connsiteX3" fmla="*/ 2157721 w 2328760"/>
              <a:gd name="connsiteY3" fmla="*/ 1730138 h 2399461"/>
              <a:gd name="connsiteX4" fmla="*/ 2108383 w 2328760"/>
              <a:gd name="connsiteY4" fmla="*/ 1567322 h 2399461"/>
              <a:gd name="connsiteX5" fmla="*/ 2059045 w 2328760"/>
              <a:gd name="connsiteY5" fmla="*/ 1406151 h 2399461"/>
              <a:gd name="connsiteX6" fmla="*/ 1996550 w 2328760"/>
              <a:gd name="connsiteY6" fmla="*/ 1215377 h 2399461"/>
              <a:gd name="connsiteX7" fmla="*/ 1917609 w 2328760"/>
              <a:gd name="connsiteY7" fmla="*/ 998289 h 2399461"/>
              <a:gd name="connsiteX8" fmla="*/ 1835379 w 2328760"/>
              <a:gd name="connsiteY8" fmla="*/ 789424 h 2399461"/>
              <a:gd name="connsiteX9" fmla="*/ 1761371 w 2328760"/>
              <a:gd name="connsiteY9" fmla="*/ 629898 h 2399461"/>
              <a:gd name="connsiteX10" fmla="*/ 1689009 w 2328760"/>
              <a:gd name="connsiteY10" fmla="*/ 488462 h 2399461"/>
              <a:gd name="connsiteX11" fmla="*/ 1619935 w 2328760"/>
              <a:gd name="connsiteY11" fmla="*/ 366761 h 2399461"/>
              <a:gd name="connsiteX12" fmla="*/ 1554151 w 2328760"/>
              <a:gd name="connsiteY12" fmla="*/ 269729 h 2399461"/>
              <a:gd name="connsiteX13" fmla="*/ 1485078 w 2328760"/>
              <a:gd name="connsiteY13" fmla="*/ 182565 h 2399461"/>
              <a:gd name="connsiteX14" fmla="*/ 1416004 w 2328760"/>
              <a:gd name="connsiteY14" fmla="*/ 115137 h 2399461"/>
              <a:gd name="connsiteX15" fmla="*/ 1346931 w 2328760"/>
              <a:gd name="connsiteY15" fmla="*/ 65798 h 2399461"/>
              <a:gd name="connsiteX16" fmla="*/ 1289370 w 2328760"/>
              <a:gd name="connsiteY16" fmla="*/ 32906 h 2399461"/>
              <a:gd name="connsiteX17" fmla="*/ 1215363 w 2328760"/>
              <a:gd name="connsiteY17" fmla="*/ 8237 h 2399461"/>
              <a:gd name="connsiteX18" fmla="*/ 1174248 w 2328760"/>
              <a:gd name="connsiteY18" fmla="*/ 14 h 2399461"/>
              <a:gd name="connsiteX19" fmla="*/ 1115042 w 2328760"/>
              <a:gd name="connsiteY19" fmla="*/ 6593 h 2399461"/>
              <a:gd name="connsiteX20" fmla="*/ 1075571 w 2328760"/>
              <a:gd name="connsiteY20" fmla="*/ 19750 h 2399461"/>
              <a:gd name="connsiteX21" fmla="*/ 1011432 w 2328760"/>
              <a:gd name="connsiteY21" fmla="*/ 50997 h 2399461"/>
              <a:gd name="connsiteX22" fmla="*/ 945648 w 2328760"/>
              <a:gd name="connsiteY22" fmla="*/ 85534 h 2399461"/>
              <a:gd name="connsiteX23" fmla="*/ 883153 w 2328760"/>
              <a:gd name="connsiteY23" fmla="*/ 148029 h 2399461"/>
              <a:gd name="connsiteX24" fmla="*/ 828881 w 2328760"/>
              <a:gd name="connsiteY24" fmla="*/ 210524 h 2399461"/>
              <a:gd name="connsiteX25" fmla="*/ 774609 w 2328760"/>
              <a:gd name="connsiteY25" fmla="*/ 271374 h 2399461"/>
              <a:gd name="connsiteX26" fmla="*/ 721981 w 2328760"/>
              <a:gd name="connsiteY26" fmla="*/ 355249 h 2399461"/>
              <a:gd name="connsiteX27" fmla="*/ 669354 w 2328760"/>
              <a:gd name="connsiteY27" fmla="*/ 432545 h 2399461"/>
              <a:gd name="connsiteX28" fmla="*/ 626594 w 2328760"/>
              <a:gd name="connsiteY28" fmla="*/ 527932 h 2399461"/>
              <a:gd name="connsiteX29" fmla="*/ 560810 w 2328760"/>
              <a:gd name="connsiteY29" fmla="*/ 643055 h 2399461"/>
              <a:gd name="connsiteX30" fmla="*/ 511472 w 2328760"/>
              <a:gd name="connsiteY30" fmla="*/ 754888 h 2399461"/>
              <a:gd name="connsiteX31" fmla="*/ 465423 w 2328760"/>
              <a:gd name="connsiteY31" fmla="*/ 863432 h 2399461"/>
              <a:gd name="connsiteX32" fmla="*/ 425953 w 2328760"/>
              <a:gd name="connsiteY32" fmla="*/ 971975 h 2399461"/>
              <a:gd name="connsiteX33" fmla="*/ 381548 w 2328760"/>
              <a:gd name="connsiteY33" fmla="*/ 1092032 h 2399461"/>
              <a:gd name="connsiteX34" fmla="*/ 343722 w 2328760"/>
              <a:gd name="connsiteY34" fmla="*/ 1195642 h 2399461"/>
              <a:gd name="connsiteX35" fmla="*/ 292740 w 2328760"/>
              <a:gd name="connsiteY35" fmla="*/ 1346945 h 2399461"/>
              <a:gd name="connsiteX36" fmla="*/ 246691 w 2328760"/>
              <a:gd name="connsiteY36" fmla="*/ 1491670 h 2399461"/>
              <a:gd name="connsiteX37" fmla="*/ 225311 w 2328760"/>
              <a:gd name="connsiteY37" fmla="*/ 1567322 h 2399461"/>
              <a:gd name="connsiteX38" fmla="*/ 185840 w 2328760"/>
              <a:gd name="connsiteY38" fmla="*/ 1697246 h 2399461"/>
              <a:gd name="connsiteX39" fmla="*/ 152948 w 2328760"/>
              <a:gd name="connsiteY39" fmla="*/ 1809079 h 2399461"/>
              <a:gd name="connsiteX40" fmla="*/ 121701 w 2328760"/>
              <a:gd name="connsiteY40" fmla="*/ 1924201 h 2399461"/>
              <a:gd name="connsiteX41" fmla="*/ 85520 w 2328760"/>
              <a:gd name="connsiteY41" fmla="*/ 2067282 h 2399461"/>
              <a:gd name="connsiteX42" fmla="*/ 52627 w 2328760"/>
              <a:gd name="connsiteY42" fmla="*/ 2190627 h 2399461"/>
              <a:gd name="connsiteX43" fmla="*/ 24669 w 2328760"/>
              <a:gd name="connsiteY43" fmla="*/ 2295882 h 2399461"/>
              <a:gd name="connsiteX44" fmla="*/ 3289 w 2328760"/>
              <a:gd name="connsiteY44" fmla="*/ 2392914 h 2399461"/>
              <a:gd name="connsiteX45" fmla="*/ 0 w 2328760"/>
              <a:gd name="connsiteY45" fmla="*/ 2389624 h 23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28760" h="2399461">
                <a:moveTo>
                  <a:pt x="2328760" y="2384691"/>
                </a:moveTo>
                <a:cubicBezTo>
                  <a:pt x="2312587" y="2314658"/>
                  <a:pt x="2296415" y="2244625"/>
                  <a:pt x="2276132" y="2165958"/>
                </a:cubicBezTo>
                <a:cubicBezTo>
                  <a:pt x="2255848" y="2087291"/>
                  <a:pt x="2226794" y="1985326"/>
                  <a:pt x="2207059" y="1912689"/>
                </a:cubicBezTo>
                <a:cubicBezTo>
                  <a:pt x="2187324" y="1840052"/>
                  <a:pt x="2174167" y="1787699"/>
                  <a:pt x="2157721" y="1730138"/>
                </a:cubicBezTo>
                <a:cubicBezTo>
                  <a:pt x="2141275" y="1672577"/>
                  <a:pt x="2124829" y="1621320"/>
                  <a:pt x="2108383" y="1567322"/>
                </a:cubicBezTo>
                <a:cubicBezTo>
                  <a:pt x="2091937" y="1513324"/>
                  <a:pt x="2077684" y="1464809"/>
                  <a:pt x="2059045" y="1406151"/>
                </a:cubicBezTo>
                <a:cubicBezTo>
                  <a:pt x="2040406" y="1347493"/>
                  <a:pt x="2020123" y="1283354"/>
                  <a:pt x="1996550" y="1215377"/>
                </a:cubicBezTo>
                <a:cubicBezTo>
                  <a:pt x="1972977" y="1147400"/>
                  <a:pt x="1944471" y="1069281"/>
                  <a:pt x="1917609" y="998289"/>
                </a:cubicBezTo>
                <a:cubicBezTo>
                  <a:pt x="1890747" y="927297"/>
                  <a:pt x="1861419" y="850822"/>
                  <a:pt x="1835379" y="789424"/>
                </a:cubicBezTo>
                <a:cubicBezTo>
                  <a:pt x="1809339" y="728026"/>
                  <a:pt x="1785766" y="680058"/>
                  <a:pt x="1761371" y="629898"/>
                </a:cubicBezTo>
                <a:cubicBezTo>
                  <a:pt x="1736976" y="579738"/>
                  <a:pt x="1712582" y="532318"/>
                  <a:pt x="1689009" y="488462"/>
                </a:cubicBezTo>
                <a:cubicBezTo>
                  <a:pt x="1665436" y="444606"/>
                  <a:pt x="1642411" y="403216"/>
                  <a:pt x="1619935" y="366761"/>
                </a:cubicBezTo>
                <a:cubicBezTo>
                  <a:pt x="1597459" y="330306"/>
                  <a:pt x="1576627" y="300428"/>
                  <a:pt x="1554151" y="269729"/>
                </a:cubicBezTo>
                <a:cubicBezTo>
                  <a:pt x="1531675" y="239030"/>
                  <a:pt x="1508102" y="208330"/>
                  <a:pt x="1485078" y="182565"/>
                </a:cubicBezTo>
                <a:cubicBezTo>
                  <a:pt x="1462054" y="156800"/>
                  <a:pt x="1439029" y="134598"/>
                  <a:pt x="1416004" y="115137"/>
                </a:cubicBezTo>
                <a:cubicBezTo>
                  <a:pt x="1392979" y="95676"/>
                  <a:pt x="1368037" y="79503"/>
                  <a:pt x="1346931" y="65798"/>
                </a:cubicBezTo>
                <a:cubicBezTo>
                  <a:pt x="1325825" y="52093"/>
                  <a:pt x="1311298" y="42499"/>
                  <a:pt x="1289370" y="32906"/>
                </a:cubicBezTo>
                <a:cubicBezTo>
                  <a:pt x="1267442" y="23313"/>
                  <a:pt x="1234550" y="13719"/>
                  <a:pt x="1215363" y="8237"/>
                </a:cubicBezTo>
                <a:cubicBezTo>
                  <a:pt x="1196176" y="2755"/>
                  <a:pt x="1190968" y="288"/>
                  <a:pt x="1174248" y="14"/>
                </a:cubicBezTo>
                <a:cubicBezTo>
                  <a:pt x="1157528" y="-260"/>
                  <a:pt x="1131488" y="3304"/>
                  <a:pt x="1115042" y="6593"/>
                </a:cubicBezTo>
                <a:cubicBezTo>
                  <a:pt x="1098596" y="9882"/>
                  <a:pt x="1092839" y="12349"/>
                  <a:pt x="1075571" y="19750"/>
                </a:cubicBezTo>
                <a:cubicBezTo>
                  <a:pt x="1058303" y="27151"/>
                  <a:pt x="1033086" y="40033"/>
                  <a:pt x="1011432" y="50997"/>
                </a:cubicBezTo>
                <a:cubicBezTo>
                  <a:pt x="989778" y="61961"/>
                  <a:pt x="967028" y="69362"/>
                  <a:pt x="945648" y="85534"/>
                </a:cubicBezTo>
                <a:cubicBezTo>
                  <a:pt x="924268" y="101706"/>
                  <a:pt x="902614" y="127197"/>
                  <a:pt x="883153" y="148029"/>
                </a:cubicBezTo>
                <a:cubicBezTo>
                  <a:pt x="863692" y="168861"/>
                  <a:pt x="846972" y="189967"/>
                  <a:pt x="828881" y="210524"/>
                </a:cubicBezTo>
                <a:cubicBezTo>
                  <a:pt x="810790" y="231081"/>
                  <a:pt x="792426" y="247253"/>
                  <a:pt x="774609" y="271374"/>
                </a:cubicBezTo>
                <a:cubicBezTo>
                  <a:pt x="756792" y="295495"/>
                  <a:pt x="739523" y="328387"/>
                  <a:pt x="721981" y="355249"/>
                </a:cubicBezTo>
                <a:cubicBezTo>
                  <a:pt x="704439" y="382111"/>
                  <a:pt x="685252" y="403764"/>
                  <a:pt x="669354" y="432545"/>
                </a:cubicBezTo>
                <a:cubicBezTo>
                  <a:pt x="653456" y="461325"/>
                  <a:pt x="644685" y="492847"/>
                  <a:pt x="626594" y="527932"/>
                </a:cubicBezTo>
                <a:cubicBezTo>
                  <a:pt x="608503" y="563017"/>
                  <a:pt x="579997" y="605229"/>
                  <a:pt x="560810" y="643055"/>
                </a:cubicBezTo>
                <a:cubicBezTo>
                  <a:pt x="541623" y="680881"/>
                  <a:pt x="527370" y="718159"/>
                  <a:pt x="511472" y="754888"/>
                </a:cubicBezTo>
                <a:cubicBezTo>
                  <a:pt x="495574" y="791617"/>
                  <a:pt x="479676" y="827251"/>
                  <a:pt x="465423" y="863432"/>
                </a:cubicBezTo>
                <a:cubicBezTo>
                  <a:pt x="451170" y="899613"/>
                  <a:pt x="439932" y="933875"/>
                  <a:pt x="425953" y="971975"/>
                </a:cubicBezTo>
                <a:cubicBezTo>
                  <a:pt x="411974" y="1010075"/>
                  <a:pt x="395253" y="1054754"/>
                  <a:pt x="381548" y="1092032"/>
                </a:cubicBezTo>
                <a:cubicBezTo>
                  <a:pt x="367843" y="1129310"/>
                  <a:pt x="358523" y="1153157"/>
                  <a:pt x="343722" y="1195642"/>
                </a:cubicBezTo>
                <a:cubicBezTo>
                  <a:pt x="328921" y="1238127"/>
                  <a:pt x="308912" y="1297607"/>
                  <a:pt x="292740" y="1346945"/>
                </a:cubicBezTo>
                <a:cubicBezTo>
                  <a:pt x="276568" y="1396283"/>
                  <a:pt x="257929" y="1454941"/>
                  <a:pt x="246691" y="1491670"/>
                </a:cubicBezTo>
                <a:cubicBezTo>
                  <a:pt x="235453" y="1528399"/>
                  <a:pt x="235453" y="1533059"/>
                  <a:pt x="225311" y="1567322"/>
                </a:cubicBezTo>
                <a:cubicBezTo>
                  <a:pt x="215169" y="1601585"/>
                  <a:pt x="197900" y="1656953"/>
                  <a:pt x="185840" y="1697246"/>
                </a:cubicBezTo>
                <a:cubicBezTo>
                  <a:pt x="173780" y="1737539"/>
                  <a:pt x="163638" y="1771253"/>
                  <a:pt x="152948" y="1809079"/>
                </a:cubicBezTo>
                <a:cubicBezTo>
                  <a:pt x="142258" y="1846905"/>
                  <a:pt x="132939" y="1881167"/>
                  <a:pt x="121701" y="1924201"/>
                </a:cubicBezTo>
                <a:cubicBezTo>
                  <a:pt x="110463" y="1967235"/>
                  <a:pt x="97032" y="2022878"/>
                  <a:pt x="85520" y="2067282"/>
                </a:cubicBezTo>
                <a:cubicBezTo>
                  <a:pt x="74008" y="2111686"/>
                  <a:pt x="52627" y="2190627"/>
                  <a:pt x="52627" y="2190627"/>
                </a:cubicBezTo>
                <a:cubicBezTo>
                  <a:pt x="42485" y="2228727"/>
                  <a:pt x="32892" y="2262168"/>
                  <a:pt x="24669" y="2295882"/>
                </a:cubicBezTo>
                <a:cubicBezTo>
                  <a:pt x="16446" y="2329596"/>
                  <a:pt x="7400" y="2377290"/>
                  <a:pt x="3289" y="2392914"/>
                </a:cubicBezTo>
                <a:cubicBezTo>
                  <a:pt x="-823" y="2408538"/>
                  <a:pt x="822" y="2391543"/>
                  <a:pt x="0" y="2389624"/>
                </a:cubicBezTo>
              </a:path>
            </a:pathLst>
          </a:cu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C6AA1-2C42-AE39-0E29-DB65694E5169}"/>
              </a:ext>
            </a:extLst>
          </p:cNvPr>
          <p:cNvSpPr/>
          <p:nvPr/>
        </p:nvSpPr>
        <p:spPr>
          <a:xfrm>
            <a:off x="3062940" y="5153395"/>
            <a:ext cx="136776" cy="47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Sojourn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FCF95-D17E-377B-64B8-324335A17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BBA0C-3B4A-7E1F-B240-0095622B2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" t="9270" r="13346" b="2407"/>
          <a:stretch/>
        </p:blipFill>
        <p:spPr>
          <a:xfrm>
            <a:off x="1475197" y="2114373"/>
            <a:ext cx="4707184" cy="3303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0DCA5-9297-E710-6C8B-31B26B909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5" t="7007" r="13193" b="2273"/>
          <a:stretch/>
        </p:blipFill>
        <p:spPr>
          <a:xfrm>
            <a:off x="7350288" y="2177430"/>
            <a:ext cx="4707184" cy="3303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2F9A6-141F-BC53-E952-5DD14A72B08F}"/>
              </a:ext>
            </a:extLst>
          </p:cNvPr>
          <p:cNvSpPr txBox="1"/>
          <p:nvPr/>
        </p:nvSpPr>
        <p:spPr>
          <a:xfrm>
            <a:off x="1117491" y="5879397"/>
            <a:ext cx="12390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state: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              	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Confined state: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Power-law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</a:t>
            </a: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(times between jumps/states can be very long)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68E7B-9DE6-594C-AAA6-499635C7B825}"/>
              </a:ext>
            </a:extLst>
          </p:cNvPr>
          <p:cNvSpPr/>
          <p:nvPr/>
        </p:nvSpPr>
        <p:spPr>
          <a:xfrm>
            <a:off x="1546634" y="2784752"/>
            <a:ext cx="209551" cy="145140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13A9A5-F76F-3928-2CBB-8E9C53AB9CF1}"/>
              </a:ext>
            </a:extLst>
          </p:cNvPr>
          <p:cNvSpPr/>
          <p:nvPr/>
        </p:nvSpPr>
        <p:spPr>
          <a:xfrm>
            <a:off x="7399747" y="2871699"/>
            <a:ext cx="215371" cy="153828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78D9E6-0FE8-C9DB-725F-88411C0BEE4E}"/>
              </a:ext>
            </a:extLst>
          </p:cNvPr>
          <p:cNvSpPr/>
          <p:nvPr/>
        </p:nvSpPr>
        <p:spPr>
          <a:xfrm rot="5562448">
            <a:off x="4208959" y="4973466"/>
            <a:ext cx="190500" cy="66675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B7E7D-47F5-0121-12DB-E417D136FAB2}"/>
              </a:ext>
            </a:extLst>
          </p:cNvPr>
          <p:cNvSpPr/>
          <p:nvPr/>
        </p:nvSpPr>
        <p:spPr>
          <a:xfrm rot="5400000">
            <a:off x="9998521" y="5052163"/>
            <a:ext cx="190500" cy="66675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CAABA-2833-FB9F-4D6E-787DA3FFC813}"/>
              </a:ext>
            </a:extLst>
          </p:cNvPr>
          <p:cNvSpPr txBox="1"/>
          <p:nvPr/>
        </p:nvSpPr>
        <p:spPr>
          <a:xfrm rot="16200000">
            <a:off x="5972677" y="3325786"/>
            <a:ext cx="262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Survival Probability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D8802-886C-DFE1-68E2-CD9E39AE1662}"/>
              </a:ext>
            </a:extLst>
          </p:cNvPr>
          <p:cNvSpPr txBox="1"/>
          <p:nvPr/>
        </p:nvSpPr>
        <p:spPr>
          <a:xfrm rot="16200000">
            <a:off x="164259" y="3378755"/>
            <a:ext cx="262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Survival 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B59CAE-8666-5F3B-120F-26B35BCA2C5C}"/>
              </a:ext>
            </a:extLst>
          </p:cNvPr>
          <p:cNvSpPr txBox="1"/>
          <p:nvPr/>
        </p:nvSpPr>
        <p:spPr>
          <a:xfrm>
            <a:off x="9574316" y="5195949"/>
            <a:ext cx="10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94AFCD-70AA-21BE-1A8E-9F159BAEE159}"/>
              </a:ext>
            </a:extLst>
          </p:cNvPr>
          <p:cNvSpPr txBox="1"/>
          <p:nvPr/>
        </p:nvSpPr>
        <p:spPr>
          <a:xfrm>
            <a:off x="3723672" y="5122175"/>
            <a:ext cx="10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FC836-85D6-F671-457E-BC1F2C13EA37}"/>
              </a:ext>
            </a:extLst>
          </p:cNvPr>
          <p:cNvSpPr txBox="1"/>
          <p:nvPr/>
        </p:nvSpPr>
        <p:spPr>
          <a:xfrm>
            <a:off x="3828789" y="1652708"/>
            <a:ext cx="847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						Confined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B92228-89C5-D89C-88CB-8D53E7B27324}"/>
                  </a:ext>
                </a:extLst>
              </p:cNvPr>
              <p:cNvSpPr txBox="1"/>
              <p:nvPr/>
            </p:nvSpPr>
            <p:spPr>
              <a:xfrm>
                <a:off x="3828789" y="2540577"/>
                <a:ext cx="2403051" cy="414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B92228-89C5-D89C-88CB-8D53E7B27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789" y="2540577"/>
                <a:ext cx="2403051" cy="414601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7B3949-C41A-F4FC-9B26-BE3F7DBEC632}"/>
                  </a:ext>
                </a:extLst>
              </p:cNvPr>
              <p:cNvSpPr txBox="1"/>
              <p:nvPr/>
            </p:nvSpPr>
            <p:spPr>
              <a:xfrm>
                <a:off x="10647171" y="2540577"/>
                <a:ext cx="2403051" cy="414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l-G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7B3949-C41A-F4FC-9B26-BE3F7DBE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71" y="2540577"/>
                <a:ext cx="2403051" cy="414601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43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760" y="233101"/>
            <a:ext cx="12561453" cy="1015663"/>
          </a:xfrm>
        </p:spPr>
        <p:txBody>
          <a:bodyPr/>
          <a:lstStyle/>
          <a:p>
            <a:r>
              <a:rPr lang="en-US" dirty="0"/>
              <a:t>Removal of First Confined Segment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D7182-299C-8102-3D41-3DAE24A5B0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27</a:t>
            </a:fld>
            <a:endParaRPr lang="en-US"/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2FF749E-568F-D990-3850-E46C34471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0" t="6270" r="27846"/>
          <a:stretch/>
        </p:blipFill>
        <p:spPr>
          <a:xfrm>
            <a:off x="1821251" y="3929321"/>
            <a:ext cx="2477082" cy="302868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8DD59A4-9B43-43C9-1F46-3154F55FC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5" t="6270" r="28110"/>
          <a:stretch/>
        </p:blipFill>
        <p:spPr>
          <a:xfrm>
            <a:off x="5254952" y="3929321"/>
            <a:ext cx="2477082" cy="3028689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8EFC6AC-AEA2-F7B5-7F14-BC7BC53BF0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2" t="6270" r="27983"/>
          <a:stretch/>
        </p:blipFill>
        <p:spPr>
          <a:xfrm>
            <a:off x="8797655" y="3929321"/>
            <a:ext cx="2477082" cy="3028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6CA25-528A-B5AE-B5EF-97A16FBD2B87}"/>
              </a:ext>
            </a:extLst>
          </p:cNvPr>
          <p:cNvSpPr txBox="1"/>
          <p:nvPr/>
        </p:nvSpPr>
        <p:spPr>
          <a:xfrm>
            <a:off x="853846" y="1499286"/>
            <a:ext cx="11947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state exhibits an exponential distribution of waiting times (no memory/correlations)</a:t>
            </a:r>
          </a:p>
          <a:p>
            <a:pPr marL="795042" lvl="1" indent="-285750" defTabSz="9144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each waiting time is independent of previous ones</a:t>
            </a:r>
          </a:p>
          <a:p>
            <a:pPr marL="285750" indent="-285750" defTabSz="914400">
              <a:buFont typeface="Wingdings" panose="05000000000000000000" pitchFamily="2" charset="2"/>
              <a:buChar char="§"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Thus, we want trajectories to start in a free state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02B4CD-D456-3F90-9E7E-E82AAFE16F4B}"/>
              </a:ext>
            </a:extLst>
          </p:cNvPr>
          <p:cNvSpPr/>
          <p:nvPr/>
        </p:nvSpPr>
        <p:spPr>
          <a:xfrm>
            <a:off x="4467153" y="5015813"/>
            <a:ext cx="618979" cy="27197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F24B4-9CBB-3B91-B20D-4DB879E186F4}"/>
              </a:ext>
            </a:extLst>
          </p:cNvPr>
          <p:cNvSpPr txBox="1"/>
          <p:nvPr/>
        </p:nvSpPr>
        <p:spPr>
          <a:xfrm>
            <a:off x="2798956" y="3326589"/>
            <a:ext cx="1072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		        Removed		                  Overlayed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AA4E7E-F92E-2932-D355-D756CC62C447}"/>
              </a:ext>
            </a:extLst>
          </p:cNvPr>
          <p:cNvSpPr/>
          <p:nvPr/>
        </p:nvSpPr>
        <p:spPr>
          <a:xfrm>
            <a:off x="6934025" y="4155646"/>
            <a:ext cx="413057" cy="353292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3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178785"/>
            <a:ext cx="12561453" cy="10156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1D699-FDBB-A0D3-296E-0B6E88527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28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B7BBEF-C09A-41F3-03B0-282B28E3EC99}"/>
              </a:ext>
            </a:extLst>
          </p:cNvPr>
          <p:cNvSpPr txBox="1">
            <a:spLocks/>
          </p:cNvSpPr>
          <p:nvPr/>
        </p:nvSpPr>
        <p:spPr>
          <a:xfrm>
            <a:off x="360043" y="2130617"/>
            <a:ext cx="2676270" cy="46628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Confocal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focal planes (0.5 µm depth)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2 µm depth &amp; 1.5 fps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intensity projection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Exhibits 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423BF4-1C39-6C3B-02E3-B24A4C13F814}"/>
                  </a:ext>
                </a:extLst>
              </p:cNvPr>
              <p:cNvSpPr txBox="1"/>
              <p:nvPr/>
            </p:nvSpPr>
            <p:spPr>
              <a:xfrm>
                <a:off x="3982480" y="5948151"/>
                <a:ext cx="8197456" cy="117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solidFill>
                          <a:prstClr val="black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 dirty="0">
                    <a:solidFill>
                      <a:prstClr val="black">
                        <a:lumMod val="50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0.55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0.44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 dirty="0">
                    <a:solidFill>
                      <a:prstClr val="black">
                        <a:lumMod val="50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prstClr val="black">
                        <a:lumMod val="50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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0.56   </a:t>
                </a:r>
                <a:r>
                  <a:rPr lang="en-US" sz="2400" dirty="0">
                    <a:solidFill>
                      <a:prstClr val="black">
                        <a:lumMod val="50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0.55</a:t>
                </a:r>
                <a:endParaRPr lang="en-US" sz="2400" dirty="0">
                  <a:solidFill>
                    <a:prstClr val="black">
                      <a:lumMod val="50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defTabSz="914400"/>
                <a:endParaRPr lang="en-US" sz="2800" dirty="0">
                  <a:solidFill>
                    <a:prstClr val="black">
                      <a:lumMod val="50000"/>
                    </a:prst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423BF4-1C39-6C3B-02E3-B24A4C13F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480" y="5948151"/>
                <a:ext cx="8197456" cy="1175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B14C3AC-A28B-BF13-758B-D64CC59CB5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0851" y="1067450"/>
                <a:ext cx="10618381" cy="11887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984405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ET-MSD</a:t>
                </a:r>
                <a:r>
                  <a:rPr lang="en-US" sz="2400" dirty="0">
                    <a:solidFill>
                      <a:srgbClr val="404140">
                        <a:lumMod val="50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𝑙𝑎𝑔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404140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404140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solidFill>
                              <a:srgbClr val="40414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40414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0414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𝑙𝑎𝑔</m:t>
                            </m:r>
                          </m:sub>
                        </m:sSub>
                      </m:den>
                    </m:f>
                    <m:nary>
                      <m:naryPr>
                        <m:limLoc m:val="subSup"/>
                        <m:ctrlPr>
                          <a:rPr lang="en-US" sz="2400" i="1">
                            <a:solidFill>
                              <a:srgbClr val="40414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40414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0414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𝑙𝑎𝑔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srgbClr val="404140">
                                        <a:lumMod val="50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404140">
                                        <a:lumMod val="50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404140">
                                            <a:lumMod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404140">
                                            <a:lumMod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04140">
                                            <a:lumMod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04140">
                                                <a:lumMod val="50000"/>
                                              </a:srgb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404140">
                                                <a:lumMod val="50000"/>
                                              </a:srgb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rgbClr val="404140">
                                                <a:lumMod val="50000"/>
                                              </a:srgb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lag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04140">
                                        <a:lumMod val="50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rgbClr val="404140">
                                        <a:lumMod val="50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404140">
                                            <a:lumMod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404140">
                                            <a:lumMod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404140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40414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404140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404140">
                      <a:lumMod val="5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B14C3AC-A28B-BF13-758B-D64CC59CB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1" y="1067450"/>
                <a:ext cx="10618381" cy="1188705"/>
              </a:xfrm>
              <a:prstGeom prst="rect">
                <a:avLst/>
              </a:prstGeom>
              <a:blipFill>
                <a:blip r:embed="rId3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EFB460F-EABA-2C0F-DDB4-C11DBF2A1237}"/>
              </a:ext>
            </a:extLst>
          </p:cNvPr>
          <p:cNvSpPr/>
          <p:nvPr/>
        </p:nvSpPr>
        <p:spPr>
          <a:xfrm>
            <a:off x="3740851" y="2747460"/>
            <a:ext cx="241629" cy="16108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EA4F3-E8F2-F85D-6037-91F45724CF86}"/>
              </a:ext>
            </a:extLst>
          </p:cNvPr>
          <p:cNvSpPr/>
          <p:nvPr/>
        </p:nvSpPr>
        <p:spPr>
          <a:xfrm>
            <a:off x="8164804" y="2884856"/>
            <a:ext cx="241629" cy="11370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C3C00-4C45-986C-E1CB-E7CCF895A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19" y="2229561"/>
            <a:ext cx="5061518" cy="3880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E1215-FBBA-B5AC-C2C9-7F899EA32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369" y="2255619"/>
            <a:ext cx="5061520" cy="38801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1F3ADC3-7347-1EB6-09E1-E256BB0DA77D}"/>
              </a:ext>
            </a:extLst>
          </p:cNvPr>
          <p:cNvSpPr/>
          <p:nvPr/>
        </p:nvSpPr>
        <p:spPr>
          <a:xfrm rot="16200000">
            <a:off x="2479767" y="3408674"/>
            <a:ext cx="2307380" cy="808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89424A-FA25-3CD8-4086-69892A4E46EC}"/>
              </a:ext>
            </a:extLst>
          </p:cNvPr>
          <p:cNvSpPr/>
          <p:nvPr/>
        </p:nvSpPr>
        <p:spPr>
          <a:xfrm rot="16200000">
            <a:off x="7633889" y="3607277"/>
            <a:ext cx="2307380" cy="808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40F60B-F5E5-D719-1EFE-E0DA77F420A2}"/>
              </a:ext>
            </a:extLst>
          </p:cNvPr>
          <p:cNvSpPr/>
          <p:nvPr/>
        </p:nvSpPr>
        <p:spPr>
          <a:xfrm>
            <a:off x="4325007" y="6028269"/>
            <a:ext cx="7204841" cy="728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59FCDC-DA8B-D6C0-86E5-4C808B94D491}"/>
              </a:ext>
            </a:extLst>
          </p:cNvPr>
          <p:cNvSpPr/>
          <p:nvPr/>
        </p:nvSpPr>
        <p:spPr>
          <a:xfrm>
            <a:off x="5970709" y="5680673"/>
            <a:ext cx="1597572" cy="728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3E8E7A-223B-4D14-D090-36DA34F55280}"/>
              </a:ext>
            </a:extLst>
          </p:cNvPr>
          <p:cNvSpPr/>
          <p:nvPr/>
        </p:nvSpPr>
        <p:spPr>
          <a:xfrm>
            <a:off x="11015125" y="5771416"/>
            <a:ext cx="941655" cy="728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C5478-3B5E-B704-46C3-848E142F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2142" y="5897303"/>
            <a:ext cx="1114581" cy="53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FABCD4-D29B-806A-DC8F-5B1AF3BEE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423" y="5820357"/>
            <a:ext cx="1114581" cy="533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9857FB-B572-0317-BB05-58016B08C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373" y="2941436"/>
            <a:ext cx="509992" cy="1977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A2394D-B509-42EA-BDC4-921BE209F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728" y="2858045"/>
            <a:ext cx="516246" cy="1986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98463F-D528-E0C1-ED09-217F223E7616}"/>
              </a:ext>
            </a:extLst>
          </p:cNvPr>
          <p:cNvSpPr txBox="1"/>
          <p:nvPr/>
        </p:nvSpPr>
        <p:spPr>
          <a:xfrm>
            <a:off x="5106862" y="6629420"/>
            <a:ext cx="369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248 trajectories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204417-58A4-1392-A3B7-D03800586789}"/>
              </a:ext>
            </a:extLst>
          </p:cNvPr>
          <p:cNvSpPr txBox="1"/>
          <p:nvPr/>
        </p:nvSpPr>
        <p:spPr>
          <a:xfrm>
            <a:off x="10465468" y="6624118"/>
            <a:ext cx="369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103 trajectories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243F8C-E4C2-68F9-4BC8-6DEBACA8BD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131" y="2899763"/>
            <a:ext cx="651439" cy="21373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B72458-8BA8-2DDE-BBE9-F14D1FB0B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598" y="2877057"/>
            <a:ext cx="651439" cy="21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584A1DB-00EC-B252-FDBE-2F33DD639C07}"/>
              </a:ext>
            </a:extLst>
          </p:cNvPr>
          <p:cNvSpPr/>
          <p:nvPr/>
        </p:nvSpPr>
        <p:spPr>
          <a:xfrm>
            <a:off x="4172457" y="5509793"/>
            <a:ext cx="8095241" cy="808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130FD-35D3-08B3-8F6A-C91D1D9E7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960A7A-4FF5-2318-9D81-00EE63A05F4D}"/>
                  </a:ext>
                </a:extLst>
              </p:cNvPr>
              <p:cNvSpPr txBox="1"/>
              <p:nvPr/>
            </p:nvSpPr>
            <p:spPr>
              <a:xfrm>
                <a:off x="3989433" y="5477354"/>
                <a:ext cx="8356345" cy="66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smtClean="0">
                        <a:solidFill>
                          <a:prstClr val="black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solidFill>
                      <a:prstClr val="black">
                        <a:lumMod val="50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0.47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1.45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solidFill>
                      <a:prstClr val="black">
                        <a:lumMod val="50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prstClr val="black">
                        <a:lumMod val="50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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0.53   </a:t>
                </a:r>
                <a:r>
                  <a:rPr lang="en-US" sz="2400" dirty="0">
                    <a:solidFill>
                      <a:prstClr val="black">
                        <a:lumMod val="50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0.45</a:t>
                </a:r>
                <a:endParaRPr lang="en-US" sz="2400" dirty="0">
                  <a:solidFill>
                    <a:prstClr val="black">
                      <a:lumMod val="50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960A7A-4FF5-2318-9D81-00EE63A05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33" y="5477354"/>
                <a:ext cx="8356345" cy="669927"/>
              </a:xfrm>
              <a:prstGeom prst="rect">
                <a:avLst/>
              </a:prstGeom>
              <a:blipFill>
                <a:blip r:embed="rId2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B405B4-54FC-E7DF-F21A-C7A0B44FB8F7}"/>
                  </a:ext>
                </a:extLst>
              </p:cNvPr>
              <p:cNvSpPr txBox="1"/>
              <p:nvPr/>
            </p:nvSpPr>
            <p:spPr>
              <a:xfrm>
                <a:off x="4457711" y="806350"/>
                <a:ext cx="7419791" cy="760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PSD</a:t>
                </a:r>
                <a:r>
                  <a:rPr lang="en-US" sz="2400" dirty="0">
                    <a:solidFill>
                      <a:prstClr val="black">
                        <a:lumMod val="50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prstClr val="black">
                            <a:lumMod val="50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prstClr val="black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US" sz="2400" i="1">
                                        <a:solidFill>
                                          <a:prstClr val="black">
                                            <a:lumMod val="50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solidFill>
                                          <a:prstClr val="black">
                                            <a:lumMod val="50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prstClr val="black">
                                            <a:lumMod val="50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prstClr val="black">
                                                <a:lumMod val="50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prstClr val="black">
                                                <a:lumMod val="50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prstClr val="black">
                                                <a:lumMod val="50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prstClr val="black">
                                                <a:lumMod val="50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prstClr val="black">
                                                <a:lumMod val="50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prstClr val="black">
                                            <a:lumMod val="50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prstClr val="black">
                                                <a:lumMod val="50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prstClr val="black">
                                                <a:lumMod val="50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prstClr val="black">
                                            <a:lumMod val="50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prstClr val="black">
                                    <a:lumMod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prstClr val="black">
                      <a:lumMod val="50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B405B4-54FC-E7DF-F21A-C7A0B44FB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11" y="806350"/>
                <a:ext cx="7419791" cy="760144"/>
              </a:xfrm>
              <a:prstGeom prst="rect">
                <a:avLst/>
              </a:prstGeom>
              <a:blipFill>
                <a:blip r:embed="rId3"/>
                <a:stretch>
                  <a:fillRect b="-28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901A71-E8A4-AE7B-343D-B834315B31C9}"/>
              </a:ext>
            </a:extLst>
          </p:cNvPr>
          <p:cNvSpPr txBox="1">
            <a:spLocks/>
          </p:cNvSpPr>
          <p:nvPr/>
        </p:nvSpPr>
        <p:spPr>
          <a:xfrm>
            <a:off x="348931" y="2138501"/>
            <a:ext cx="2643727" cy="48701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Confocal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focal planes (0.5 µm depth)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2 µm depth &amp; 1.5 fps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intensity projection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Exhibits aging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BC7498-E4CA-91DC-DD64-494492A84FFC}"/>
              </a:ext>
            </a:extLst>
          </p:cNvPr>
          <p:cNvSpPr/>
          <p:nvPr/>
        </p:nvSpPr>
        <p:spPr>
          <a:xfrm>
            <a:off x="3930828" y="2517393"/>
            <a:ext cx="241629" cy="16108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917E78-E0A5-D724-219C-5253E223E540}"/>
              </a:ext>
            </a:extLst>
          </p:cNvPr>
          <p:cNvSpPr/>
          <p:nvPr/>
        </p:nvSpPr>
        <p:spPr>
          <a:xfrm>
            <a:off x="8427812" y="2394999"/>
            <a:ext cx="241629" cy="12239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287587-299A-CB12-F8A4-658FD1034969}"/>
              </a:ext>
            </a:extLst>
          </p:cNvPr>
          <p:cNvSpPr/>
          <p:nvPr/>
        </p:nvSpPr>
        <p:spPr>
          <a:xfrm>
            <a:off x="3843582" y="2394999"/>
            <a:ext cx="328875" cy="13303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02B5C7-124B-4EB0-CD79-4C7796FCBAE0}"/>
              </a:ext>
            </a:extLst>
          </p:cNvPr>
          <p:cNvSpPr/>
          <p:nvPr/>
        </p:nvSpPr>
        <p:spPr>
          <a:xfrm>
            <a:off x="8359708" y="2206799"/>
            <a:ext cx="328875" cy="1608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059C4-2AEA-8EF1-5B23-CE56CA648745}"/>
              </a:ext>
            </a:extLst>
          </p:cNvPr>
          <p:cNvSpPr/>
          <p:nvPr/>
        </p:nvSpPr>
        <p:spPr>
          <a:xfrm rot="10800000">
            <a:off x="4172456" y="5428304"/>
            <a:ext cx="8114383" cy="808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8DCBE-4593-6484-7339-BD9FFEFC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585" y="1960351"/>
            <a:ext cx="5024694" cy="385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78A2F-EABD-4D92-DCDB-85AFA7000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583" y="1960352"/>
            <a:ext cx="5024694" cy="38519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37D17E5-7D9B-B86B-F76B-2D2DEC08E2D4}"/>
              </a:ext>
            </a:extLst>
          </p:cNvPr>
          <p:cNvSpPr/>
          <p:nvPr/>
        </p:nvSpPr>
        <p:spPr>
          <a:xfrm rot="5400000">
            <a:off x="8024400" y="2474624"/>
            <a:ext cx="1372733" cy="702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34CC0-24A5-33C3-01D4-CA21FB4EE14D}"/>
              </a:ext>
            </a:extLst>
          </p:cNvPr>
          <p:cNvSpPr/>
          <p:nvPr/>
        </p:nvSpPr>
        <p:spPr>
          <a:xfrm rot="5400000">
            <a:off x="2830066" y="2569113"/>
            <a:ext cx="1372733" cy="808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A15B9D-A87F-5B43-88CB-55B1FEBC2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754" y="2917886"/>
            <a:ext cx="433730" cy="727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873198-71AE-2767-033C-7E74F5013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279" y="2747735"/>
            <a:ext cx="433730" cy="7277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D5AA5E-36B6-CB69-6EA8-B921C5B18648}"/>
              </a:ext>
            </a:extLst>
          </p:cNvPr>
          <p:cNvSpPr txBox="1"/>
          <p:nvPr/>
        </p:nvSpPr>
        <p:spPr>
          <a:xfrm>
            <a:off x="5061046" y="6147281"/>
            <a:ext cx="369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248 trajectories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831592-E335-04A4-4B6F-C71B69FE8DDC}"/>
              </a:ext>
            </a:extLst>
          </p:cNvPr>
          <p:cNvSpPr txBox="1"/>
          <p:nvPr/>
        </p:nvSpPr>
        <p:spPr>
          <a:xfrm>
            <a:off x="10308046" y="6227327"/>
            <a:ext cx="369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103 trajectories</a:t>
            </a:r>
          </a:p>
        </p:txBody>
      </p:sp>
    </p:spTree>
    <p:extLst>
      <p:ext uri="{BB962C8B-B14F-4D97-AF65-F5344CB8AC3E}">
        <p14:creationId xmlns:p14="http://schemas.microsoft.com/office/powerpoint/2010/main" val="267847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401" y="69625"/>
            <a:ext cx="12561453" cy="10156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116E2-92D7-D61A-078C-2DFC1600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017" y="27636"/>
            <a:ext cx="4655269" cy="732021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A4658F-A284-6323-F145-7319D1B49363}"/>
              </a:ext>
            </a:extLst>
          </p:cNvPr>
          <p:cNvSpPr txBox="1">
            <a:spLocks/>
          </p:cNvSpPr>
          <p:nvPr/>
        </p:nvSpPr>
        <p:spPr>
          <a:xfrm>
            <a:off x="82551" y="6889043"/>
            <a:ext cx="10515600" cy="365125"/>
          </a:xfrm>
          <a:prstGeom prst="rect">
            <a:avLst/>
          </a:prstGeom>
        </p:spPr>
        <p:txBody>
          <a:bodyPr>
            <a:no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Russell, Peter J</a:t>
            </a:r>
            <a:r>
              <a:rPr lang="en-US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. </a:t>
            </a:r>
            <a:r>
              <a:rPr lang="en-US" i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IGenetics</a:t>
            </a:r>
            <a:r>
              <a:rPr lang="en-US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: A Molecular Approach</a:t>
            </a:r>
            <a:r>
              <a:rPr 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(2010).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C435B-F571-E99B-3C0C-9AFDFB225728}"/>
              </a:ext>
            </a:extLst>
          </p:cNvPr>
          <p:cNvSpPr/>
          <p:nvPr/>
        </p:nvSpPr>
        <p:spPr>
          <a:xfrm>
            <a:off x="8477250" y="7160680"/>
            <a:ext cx="1393825" cy="186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65ABE70-C401-EAAC-9D58-3562F0BDAC39}"/>
              </a:ext>
            </a:extLst>
          </p:cNvPr>
          <p:cNvSpPr/>
          <p:nvPr/>
        </p:nvSpPr>
        <p:spPr>
          <a:xfrm>
            <a:off x="10647142" y="3419152"/>
            <a:ext cx="246865" cy="50975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6E86588-2A71-0977-A411-DDB31BF01C5B}"/>
              </a:ext>
            </a:extLst>
          </p:cNvPr>
          <p:cNvSpPr/>
          <p:nvPr/>
        </p:nvSpPr>
        <p:spPr>
          <a:xfrm>
            <a:off x="10663626" y="4196703"/>
            <a:ext cx="246865" cy="7332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2D839-42CE-5192-004A-90D08C598FDC}"/>
              </a:ext>
            </a:extLst>
          </p:cNvPr>
          <p:cNvSpPr txBox="1"/>
          <p:nvPr/>
        </p:nvSpPr>
        <p:spPr>
          <a:xfrm>
            <a:off x="452401" y="1480485"/>
            <a:ext cx="7627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DNA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 mRNA  Protein Synthesis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mRNA must diffuse out of the nucleus, then find ribosomes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Ribosomes may also be moving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miRNA regulation of gene expression</a:t>
            </a:r>
          </a:p>
          <a:p>
            <a:pPr marL="795042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miRNA must locate mRNA and gene seq.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Intracellular structures can dictate diffusive behavior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We study HeLa cells because they are human cells</a:t>
            </a:r>
            <a:endParaRPr 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4EEFDCD-6600-5B39-98B4-13E89B143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80827"/>
            <a:ext cx="12561453" cy="10156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130FD-35D3-08B3-8F6A-C91D1D9E7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BC7498-E4CA-91DC-DD64-494492A84FFC}"/>
              </a:ext>
            </a:extLst>
          </p:cNvPr>
          <p:cNvSpPr/>
          <p:nvPr/>
        </p:nvSpPr>
        <p:spPr>
          <a:xfrm>
            <a:off x="3750657" y="3004408"/>
            <a:ext cx="241629" cy="16108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917E78-E0A5-D724-219C-5253E223E540}"/>
              </a:ext>
            </a:extLst>
          </p:cNvPr>
          <p:cNvSpPr/>
          <p:nvPr/>
        </p:nvSpPr>
        <p:spPr>
          <a:xfrm>
            <a:off x="8247641" y="2882014"/>
            <a:ext cx="241629" cy="12239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287587-299A-CB12-F8A4-658FD1034969}"/>
              </a:ext>
            </a:extLst>
          </p:cNvPr>
          <p:cNvSpPr/>
          <p:nvPr/>
        </p:nvSpPr>
        <p:spPr>
          <a:xfrm>
            <a:off x="3663411" y="2882014"/>
            <a:ext cx="328875" cy="13303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02B5C7-124B-4EB0-CD79-4C7796FCBAE0}"/>
              </a:ext>
            </a:extLst>
          </p:cNvPr>
          <p:cNvSpPr/>
          <p:nvPr/>
        </p:nvSpPr>
        <p:spPr>
          <a:xfrm>
            <a:off x="8179537" y="2693814"/>
            <a:ext cx="328875" cy="1608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A9B31-CA0E-3202-55C6-8722F43E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3" y="1785997"/>
            <a:ext cx="12279230" cy="3422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FAA907-F130-697B-2EF8-6A48F2A84206}"/>
              </a:ext>
            </a:extLst>
          </p:cNvPr>
          <p:cNvSpPr txBox="1"/>
          <p:nvPr/>
        </p:nvSpPr>
        <p:spPr>
          <a:xfrm>
            <a:off x="1095154" y="6202236"/>
            <a:ext cx="9824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TIRF data</a:t>
            </a:r>
          </a:p>
          <a:p>
            <a:pPr marL="852192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All minimum length trajectories exhibit aging PSDs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0CB6A-5D0D-BA8A-7751-14A5094D4935}"/>
              </a:ext>
            </a:extLst>
          </p:cNvPr>
          <p:cNvSpPr/>
          <p:nvPr/>
        </p:nvSpPr>
        <p:spPr>
          <a:xfrm>
            <a:off x="1701210" y="1760424"/>
            <a:ext cx="2652823" cy="42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3E9215-F75D-FDC8-49BC-F819A8C24D8F}"/>
              </a:ext>
            </a:extLst>
          </p:cNvPr>
          <p:cNvSpPr/>
          <p:nvPr/>
        </p:nvSpPr>
        <p:spPr>
          <a:xfrm>
            <a:off x="5998799" y="1793020"/>
            <a:ext cx="2652823" cy="42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24F66-3C98-9CE8-87C8-123F2E92FFDA}"/>
              </a:ext>
            </a:extLst>
          </p:cNvPr>
          <p:cNvSpPr/>
          <p:nvPr/>
        </p:nvSpPr>
        <p:spPr>
          <a:xfrm>
            <a:off x="9900685" y="1710774"/>
            <a:ext cx="2652823" cy="42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61667-1E25-D801-D6AE-225AF3F3905E}"/>
              </a:ext>
            </a:extLst>
          </p:cNvPr>
          <p:cNvSpPr txBox="1"/>
          <p:nvPr/>
        </p:nvSpPr>
        <p:spPr>
          <a:xfrm>
            <a:off x="-159489" y="1347374"/>
            <a:ext cx="6257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mRNA PSD vs. Observation Time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Minimum Trajectory Length of 6.4 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C8C295-5882-9E55-16DE-6C96F6DCD544}"/>
              </a:ext>
            </a:extLst>
          </p:cNvPr>
          <p:cNvSpPr txBox="1"/>
          <p:nvPr/>
        </p:nvSpPr>
        <p:spPr>
          <a:xfrm>
            <a:off x="3911008" y="1312782"/>
            <a:ext cx="6257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mRNA PSD vs. Observation Time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Minimum Trajectory Length of 12.8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BB115-8DB1-DB51-B4A9-DD627213EBEA}"/>
              </a:ext>
            </a:extLst>
          </p:cNvPr>
          <p:cNvSpPr txBox="1"/>
          <p:nvPr/>
        </p:nvSpPr>
        <p:spPr>
          <a:xfrm>
            <a:off x="7894938" y="1300203"/>
            <a:ext cx="6257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mRNA PSD vs. Observation Time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Minimum Trajectory Length of 25.6 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1E32F9-1978-AE93-4EB6-7AEEB08E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84" y="2743343"/>
            <a:ext cx="406613" cy="11191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121FD7-9022-2E60-0871-12BEEEB81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22" y="2701406"/>
            <a:ext cx="406613" cy="111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68982C-B45E-DB76-A95B-FD875D59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754" y="2743342"/>
            <a:ext cx="406613" cy="11191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0F65A-C00B-64C7-EF41-14DFDB7CC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40" y="4999601"/>
            <a:ext cx="622726" cy="2845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6E85E1-5FD3-FB6D-5D47-154ABB14C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49" y="4985436"/>
            <a:ext cx="622726" cy="2845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56AA6D-DE46-871F-A672-0196DC566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158" y="4924378"/>
            <a:ext cx="622726" cy="284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E05CE1-BBC7-21E4-8965-5EFD16CCDA81}"/>
              </a:ext>
            </a:extLst>
          </p:cNvPr>
          <p:cNvSpPr txBox="1"/>
          <p:nvPr/>
        </p:nvSpPr>
        <p:spPr>
          <a:xfrm>
            <a:off x="1839560" y="5382599"/>
            <a:ext cx="2588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5,820 trajectories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71F09-5F02-8E62-CEEF-7AA4C8277438}"/>
              </a:ext>
            </a:extLst>
          </p:cNvPr>
          <p:cNvSpPr txBox="1"/>
          <p:nvPr/>
        </p:nvSpPr>
        <p:spPr>
          <a:xfrm>
            <a:off x="5998799" y="5382599"/>
            <a:ext cx="2588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2,446 trajectories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0DDCB-224C-AD77-0727-6256C481BC81}"/>
              </a:ext>
            </a:extLst>
          </p:cNvPr>
          <p:cNvSpPr txBox="1"/>
          <p:nvPr/>
        </p:nvSpPr>
        <p:spPr>
          <a:xfrm>
            <a:off x="10158038" y="5382599"/>
            <a:ext cx="2588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998 trajectories</a:t>
            </a:r>
          </a:p>
        </p:txBody>
      </p:sp>
    </p:spTree>
    <p:extLst>
      <p:ext uri="{BB962C8B-B14F-4D97-AF65-F5344CB8AC3E}">
        <p14:creationId xmlns:p14="http://schemas.microsoft.com/office/powerpoint/2010/main" val="390851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Long Free States (&gt; 27 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A1E9C-D754-98CB-5F33-33BA95C1D6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31</a:t>
            </a:fld>
            <a:endParaRPr lang="en-US"/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7A4362-6D2D-626D-DE22-75B402E7D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t="29299" r="19688" b="30918"/>
          <a:stretch/>
        </p:blipFill>
        <p:spPr>
          <a:xfrm>
            <a:off x="812800" y="1421474"/>
            <a:ext cx="12192000" cy="51702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48A136-D52D-DE8A-1ACA-D20BCE6D7F8A}"/>
              </a:ext>
            </a:extLst>
          </p:cNvPr>
          <p:cNvSpPr txBox="1"/>
          <p:nvPr/>
        </p:nvSpPr>
        <p:spPr>
          <a:xfrm>
            <a:off x="488760" y="6727906"/>
            <a:ext cx="878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78% of these RNAs are found near cell periphery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3980EE7-6B70-E609-2FAD-ED95B82743CA}"/>
              </a:ext>
            </a:extLst>
          </p:cNvPr>
          <p:cNvSpPr/>
          <p:nvPr/>
        </p:nvSpPr>
        <p:spPr>
          <a:xfrm>
            <a:off x="7327900" y="2661528"/>
            <a:ext cx="123825" cy="90487"/>
          </a:xfrm>
          <a:prstGeom prst="roundRect">
            <a:avLst/>
          </a:prstGeom>
          <a:noFill/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2ED702-0BF5-F988-7BC2-82B260EB01F8}"/>
              </a:ext>
            </a:extLst>
          </p:cNvPr>
          <p:cNvSpPr/>
          <p:nvPr/>
        </p:nvSpPr>
        <p:spPr>
          <a:xfrm>
            <a:off x="2293938" y="3961343"/>
            <a:ext cx="123825" cy="90487"/>
          </a:xfrm>
          <a:prstGeom prst="roundRect">
            <a:avLst/>
          </a:prstGeom>
          <a:noFill/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40956B-1464-19DA-BC17-D34D74F097F2}"/>
              </a:ext>
            </a:extLst>
          </p:cNvPr>
          <p:cNvSpPr/>
          <p:nvPr/>
        </p:nvSpPr>
        <p:spPr>
          <a:xfrm>
            <a:off x="7204075" y="5776203"/>
            <a:ext cx="123825" cy="90487"/>
          </a:xfrm>
          <a:prstGeom prst="roundRect">
            <a:avLst/>
          </a:prstGeom>
          <a:noFill/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7E91B6-0F04-5F71-861B-4AC5B51241FB}"/>
              </a:ext>
            </a:extLst>
          </p:cNvPr>
          <p:cNvSpPr/>
          <p:nvPr/>
        </p:nvSpPr>
        <p:spPr>
          <a:xfrm>
            <a:off x="5222875" y="5685716"/>
            <a:ext cx="123825" cy="90487"/>
          </a:xfrm>
          <a:prstGeom prst="roundRect">
            <a:avLst/>
          </a:prstGeom>
          <a:noFill/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C1185F-36A1-A047-1824-C32A5A3A0F4E}"/>
              </a:ext>
            </a:extLst>
          </p:cNvPr>
          <p:cNvSpPr/>
          <p:nvPr/>
        </p:nvSpPr>
        <p:spPr>
          <a:xfrm>
            <a:off x="4418013" y="2742491"/>
            <a:ext cx="123825" cy="90487"/>
          </a:xfrm>
          <a:prstGeom prst="roundRect">
            <a:avLst/>
          </a:prstGeom>
          <a:noFill/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F3A6F8B-AF46-4EE0-BF2B-54AC92D366B2}"/>
              </a:ext>
            </a:extLst>
          </p:cNvPr>
          <p:cNvSpPr/>
          <p:nvPr/>
        </p:nvSpPr>
        <p:spPr>
          <a:xfrm>
            <a:off x="9794875" y="2899653"/>
            <a:ext cx="123825" cy="90487"/>
          </a:xfrm>
          <a:prstGeom prst="roundRect">
            <a:avLst/>
          </a:prstGeom>
          <a:noFill/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F54DF3-5D87-842E-C612-0C2BA2DD3972}"/>
              </a:ext>
            </a:extLst>
          </p:cNvPr>
          <p:cNvSpPr/>
          <p:nvPr/>
        </p:nvSpPr>
        <p:spPr>
          <a:xfrm>
            <a:off x="9628188" y="5395202"/>
            <a:ext cx="166687" cy="138113"/>
          </a:xfrm>
          <a:prstGeom prst="roundRect">
            <a:avLst/>
          </a:prstGeom>
          <a:noFill/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2CE440F-DD26-2818-2D9A-F2D79C6FFAC0}"/>
              </a:ext>
            </a:extLst>
          </p:cNvPr>
          <p:cNvSpPr/>
          <p:nvPr/>
        </p:nvSpPr>
        <p:spPr>
          <a:xfrm>
            <a:off x="11271250" y="2706771"/>
            <a:ext cx="123825" cy="90487"/>
          </a:xfrm>
          <a:prstGeom prst="roundRect">
            <a:avLst/>
          </a:prstGeom>
          <a:noFill/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3242C7A-2EB5-F373-FFA6-3602CEF1F7DF}"/>
              </a:ext>
            </a:extLst>
          </p:cNvPr>
          <p:cNvSpPr/>
          <p:nvPr/>
        </p:nvSpPr>
        <p:spPr>
          <a:xfrm>
            <a:off x="11947525" y="5018966"/>
            <a:ext cx="123825" cy="90487"/>
          </a:xfrm>
          <a:prstGeom prst="roundRect">
            <a:avLst/>
          </a:prstGeom>
          <a:noFill/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45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F0693-C542-9D4A-7E58-737813406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4C9DD31-A2A3-F975-A701-6898BA6CA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1" t="10259" r="24080" b="22450"/>
          <a:stretch/>
        </p:blipFill>
        <p:spPr>
          <a:xfrm>
            <a:off x="8393380" y="3516065"/>
            <a:ext cx="2680752" cy="286336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DF107BF-5FB2-70EB-BAA1-D6379DEA5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8" t="8915" r="25145" b="22253"/>
          <a:stretch/>
        </p:blipFill>
        <p:spPr>
          <a:xfrm>
            <a:off x="10133445" y="999986"/>
            <a:ext cx="2680752" cy="30139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72619F-84BC-4531-6D94-E68D55056B44}"/>
              </a:ext>
            </a:extLst>
          </p:cNvPr>
          <p:cNvCxnSpPr>
            <a:cxnSpLocks/>
          </p:cNvCxnSpPr>
          <p:nvPr/>
        </p:nvCxnSpPr>
        <p:spPr>
          <a:xfrm>
            <a:off x="11834872" y="6107194"/>
            <a:ext cx="1158949" cy="0"/>
          </a:xfrm>
          <a:prstGeom prst="line">
            <a:avLst/>
          </a:prstGeom>
          <a:noFill/>
          <a:ln w="857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DE516-07A3-4EAC-AEFC-341A8DCB8C01}"/>
              </a:ext>
            </a:extLst>
          </p:cNvPr>
          <p:cNvSpPr txBox="1"/>
          <p:nvPr/>
        </p:nvSpPr>
        <p:spPr>
          <a:xfrm>
            <a:off x="12004992" y="6082855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µm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435242C-9249-20D4-2516-DBE5B5AD9E40}"/>
              </a:ext>
            </a:extLst>
          </p:cNvPr>
          <p:cNvSpPr txBox="1">
            <a:spLocks/>
          </p:cNvSpPr>
          <p:nvPr/>
        </p:nvSpPr>
        <p:spPr>
          <a:xfrm>
            <a:off x="820605" y="1758914"/>
            <a:ext cx="6463453" cy="5299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mRNA is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subdiffusive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and non-ergodic with stochastic switching between “free” and “confined” mobility states, and exhibits 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Mobility states differ by an order of magnitude in MSD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Free state is more transient, whereas the confined state has power-law waiting times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Molecules that experience “long” free states tend to be near the cell periphery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Hypothesis: confined states represent translation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70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F0693-C542-9D4A-7E58-737813406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33</a:t>
            </a:fld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069C88-8259-A8EA-F42C-C4E6E6B64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9138" y="-10"/>
            <a:ext cx="12888462" cy="7372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52798F-EB47-1774-1EEC-60A624D06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4791581" y="-1"/>
            <a:ext cx="9026016" cy="73723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4D16B0-7C78-A57A-F5E9-F0C3D1C7A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480" y="-10"/>
            <a:ext cx="7814382" cy="7372358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F53476-D52D-E49B-FDFC-0F5D2E9FD5A0}"/>
              </a:ext>
            </a:extLst>
          </p:cNvPr>
          <p:cNvSpPr txBox="1">
            <a:spLocks/>
          </p:cNvSpPr>
          <p:nvPr/>
        </p:nvSpPr>
        <p:spPr>
          <a:xfrm>
            <a:off x="846859" y="2270414"/>
            <a:ext cx="3944722" cy="3687959"/>
          </a:xfrm>
          <a:prstGeom prst="rect">
            <a:avLst/>
          </a:prstGeom>
        </p:spPr>
        <p:txBody>
          <a:bodyPr>
            <a:no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Disruption of translation &amp; intracellular structures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See how miRNA interacts with mRNA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How does the introduction of miRNA change transcription and translation?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79" y="109224"/>
            <a:ext cx="12561453" cy="1846659"/>
          </a:xfrm>
        </p:spPr>
        <p:txBody>
          <a:bodyPr/>
          <a:lstStyle/>
          <a:p>
            <a:r>
              <a:rPr lang="en-US" dirty="0"/>
              <a:t>Future / Ongoing</a:t>
            </a:r>
            <a:br>
              <a:rPr lang="en-US" dirty="0"/>
            </a:br>
            <a:r>
              <a:rPr lang="en-US" dirty="0"/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983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EA665-ED1F-0BEB-E8DE-05EBCA37350B}"/>
              </a:ext>
            </a:extLst>
          </p:cNvPr>
          <p:cNvSpPr txBox="1">
            <a:spLocks/>
          </p:cNvSpPr>
          <p:nvPr/>
        </p:nvSpPr>
        <p:spPr>
          <a:xfrm>
            <a:off x="2431140" y="2685396"/>
            <a:ext cx="4001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Diego </a:t>
            </a: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Krapf</a:t>
            </a: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O’Neil </a:t>
            </a: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Wiggan</a:t>
            </a: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Carsten </a:t>
            </a: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Dietvorst</a:t>
            </a: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Snehal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Patil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Tim </a:t>
            </a: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Stasevich</a:t>
            </a: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AE521-5AEF-4CB2-6F1E-CF4FC6A0D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973" y="3886200"/>
            <a:ext cx="5242776" cy="2872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D0A93-A698-BEC9-BF56-6B94335AA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9" r="16956"/>
          <a:stretch/>
        </p:blipFill>
        <p:spPr>
          <a:xfrm>
            <a:off x="7384873" y="1707924"/>
            <a:ext cx="2198351" cy="21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4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7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101553"/>
            <a:ext cx="12561453" cy="1015663"/>
          </a:xfrm>
        </p:spPr>
        <p:txBody>
          <a:bodyPr/>
          <a:lstStyle/>
          <a:p>
            <a:r>
              <a:rPr lang="en-US" dirty="0"/>
              <a:t>Diffusion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2D839-42CE-5192-004A-90D08C598FDC}"/>
              </a:ext>
            </a:extLst>
          </p:cNvPr>
          <p:cNvSpPr txBox="1"/>
          <p:nvPr/>
        </p:nvSpPr>
        <p:spPr>
          <a:xfrm>
            <a:off x="276069" y="4126894"/>
            <a:ext cx="629909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Thus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motion ascends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the </a:t>
            </a:r>
            <a:r>
              <a:rPr lang="en-US" sz="2400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primevals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on, and </a:t>
            </a:r>
            <a:r>
              <a:rPr lang="en-US" sz="2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stage by stage emerges to our sense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until those objects also move which we can mark in sunbeams, though it not appears what blows do urge them.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</a:t>
            </a:r>
            <a:r>
              <a:rPr lang="en-US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Titus Lucretius </a:t>
            </a:r>
            <a:r>
              <a:rPr lang="en-US" sz="2400" b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Carus</a:t>
            </a:r>
            <a:r>
              <a:rPr lang="en-US" sz="24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(60 BCE)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4EEFDCD-6600-5B39-98B4-13E89B143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Lucretius (99-55 BCE) | Humanist Heritage - Exploring the rich history and  influence of humanism in the UK">
            <a:extLst>
              <a:ext uri="{FF2B5EF4-FFF2-40B4-BE49-F238E27FC236}">
                <a16:creationId xmlns:a16="http://schemas.microsoft.com/office/drawing/2014/main" id="{A44AE717-67B1-E5A6-1C48-055F280C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942" y="1401692"/>
            <a:ext cx="1971818" cy="246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ert Brown (botanist, born 1773) - Wikipedia">
            <a:extLst>
              <a:ext uri="{FF2B5EF4-FFF2-40B4-BE49-F238E27FC236}">
                <a16:creationId xmlns:a16="http://schemas.microsoft.com/office/drawing/2014/main" id="{184267D6-138B-E9D5-564D-3F88DD06D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050" y="1172015"/>
            <a:ext cx="2013449" cy="27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7E3C1-EAE5-F319-32F8-13CBCC508FE8}"/>
              </a:ext>
            </a:extLst>
          </p:cNvPr>
          <p:cNvSpPr txBox="1"/>
          <p:nvPr/>
        </p:nvSpPr>
        <p:spPr>
          <a:xfrm>
            <a:off x="7922786" y="4242789"/>
            <a:ext cx="55119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Robert Brown (1827) observed when a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pollen granule (∼5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μm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is immersed in water,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microscopic movement of the water molecules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(∼3 Å) gives rise to the random motion of the pollen.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030" name="Picture 6" descr="Dust arises... | To give a sunbeam ...">
            <a:extLst>
              <a:ext uri="{FF2B5EF4-FFF2-40B4-BE49-F238E27FC236}">
                <a16:creationId xmlns:a16="http://schemas.microsoft.com/office/drawing/2014/main" id="{02B430DC-24B3-2039-23F8-E35FA1D33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1" r="10350"/>
          <a:stretch/>
        </p:blipFill>
        <p:spPr bwMode="auto">
          <a:xfrm>
            <a:off x="4115676" y="1172015"/>
            <a:ext cx="1628454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25B0B-8F9C-2C60-35C4-9FA4B982EC8F}"/>
              </a:ext>
            </a:extLst>
          </p:cNvPr>
          <p:cNvSpPr txBox="1"/>
          <p:nvPr/>
        </p:nvSpPr>
        <p:spPr>
          <a:xfrm>
            <a:off x="106844" y="6668746"/>
            <a:ext cx="1243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Titus Lucretius and William Ellery Leonard. (2008)</a:t>
            </a:r>
          </a:p>
          <a:p>
            <a:r>
              <a:rPr lang="en-US" sz="1800" dirty="0">
                <a:solidFill>
                  <a:srgbClr val="000000"/>
                </a:solidFill>
              </a:rPr>
              <a:t>Helmut </a:t>
            </a:r>
            <a:r>
              <a:rPr lang="en-US" sz="1800" dirty="0" err="1">
                <a:solidFill>
                  <a:srgbClr val="000000"/>
                </a:solidFill>
              </a:rPr>
              <a:t>Mehrer</a:t>
            </a:r>
            <a:r>
              <a:rPr lang="en-US" sz="1800" dirty="0">
                <a:solidFill>
                  <a:srgbClr val="000000"/>
                </a:solidFill>
              </a:rPr>
              <a:t> and </a:t>
            </a:r>
            <a:r>
              <a:rPr lang="en-US" sz="1800" dirty="0" err="1">
                <a:solidFill>
                  <a:srgbClr val="000000"/>
                </a:solidFill>
              </a:rPr>
              <a:t>Nicolaas</a:t>
            </a:r>
            <a:r>
              <a:rPr lang="en-US" sz="1800" dirty="0">
                <a:solidFill>
                  <a:srgbClr val="000000"/>
                </a:solidFill>
              </a:rPr>
              <a:t> A </a:t>
            </a:r>
            <a:r>
              <a:rPr lang="en-US" sz="1800" dirty="0" err="1">
                <a:solidFill>
                  <a:srgbClr val="000000"/>
                </a:solidFill>
              </a:rPr>
              <a:t>Stolwijk</a:t>
            </a:r>
            <a:r>
              <a:rPr lang="en-US" sz="1800" dirty="0">
                <a:solidFill>
                  <a:srgbClr val="000000"/>
                </a:solidFill>
              </a:rPr>
              <a:t>. (2009)</a:t>
            </a:r>
          </a:p>
        </p:txBody>
      </p:sp>
    </p:spTree>
    <p:extLst>
      <p:ext uri="{BB962C8B-B14F-4D97-AF65-F5344CB8AC3E}">
        <p14:creationId xmlns:p14="http://schemas.microsoft.com/office/powerpoint/2010/main" val="334672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Diffusion</a:t>
            </a:r>
          </a:p>
        </p:txBody>
      </p:sp>
      <p:pic>
        <p:nvPicPr>
          <p:cNvPr id="3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0B138D3-F391-050C-644C-1CEF0A4C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69" y="1839132"/>
            <a:ext cx="4241317" cy="3716126"/>
          </a:xfrm>
          <a:prstGeom prst="rect">
            <a:avLst/>
          </a:prstGeom>
        </p:spPr>
      </p:pic>
      <p:pic>
        <p:nvPicPr>
          <p:cNvPr id="5" name="Picture 2" descr="Brownian motion GIFs - Get the best gif on GIFER">
            <a:extLst>
              <a:ext uri="{FF2B5EF4-FFF2-40B4-BE49-F238E27FC236}">
                <a16:creationId xmlns:a16="http://schemas.microsoft.com/office/drawing/2014/main" id="{6DCE4A09-058D-BE84-EFCC-D6F1FE7DDA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197" y="1839133"/>
            <a:ext cx="3534431" cy="37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A505FA-B090-294B-6ACA-30DA4E3E761B}"/>
              </a:ext>
            </a:extLst>
          </p:cNvPr>
          <p:cNvSpPr txBox="1"/>
          <p:nvPr/>
        </p:nvSpPr>
        <p:spPr>
          <a:xfrm>
            <a:off x="9642831" y="1785865"/>
            <a:ext cx="31614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Brownian motion:</a:t>
            </a:r>
          </a:p>
          <a:p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Driven by thermal fluctuations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Independent, uncorrelated displacements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No memory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Ergodic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AFFDB-2C76-B3D9-4D62-1723512295E3}"/>
              </a:ext>
            </a:extLst>
          </p:cNvPr>
          <p:cNvSpPr txBox="1"/>
          <p:nvPr/>
        </p:nvSpPr>
        <p:spPr>
          <a:xfrm>
            <a:off x="279188" y="6795847"/>
            <a:ext cx="1115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jemdoc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MathJax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cs typeface="Times New Roman" panose="02020603050405020304" pitchFamily="18" charset="0"/>
              </a:rPr>
              <a:t>MIT.edu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, (2017).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28D62-CEB8-5D5D-02AF-C95857DD19F3}"/>
              </a:ext>
            </a:extLst>
          </p:cNvPr>
          <p:cNvSpPr txBox="1"/>
          <p:nvPr/>
        </p:nvSpPr>
        <p:spPr>
          <a:xfrm>
            <a:off x="1013304" y="5702434"/>
            <a:ext cx="6833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       Macroscopic		                     Microscopic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2AB752-1CBF-A641-3090-737FF87229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Ergodicity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A029-6614-C58E-935D-A209015CC7F5}"/>
              </a:ext>
            </a:extLst>
          </p:cNvPr>
          <p:cNvSpPr txBox="1">
            <a:spLocks/>
          </p:cNvSpPr>
          <p:nvPr/>
        </p:nvSpPr>
        <p:spPr>
          <a:xfrm>
            <a:off x="1000060" y="1986062"/>
            <a:ext cx="1232530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Time-averaged (TA)	                 Ensemble-averaged (EA)    	     Ergodic when TA = EA 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								      			            for T      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∞</a:t>
            </a:r>
            <a:r>
              <a:rPr lang="en-US" sz="2400" dirty="0">
                <a:solidFill>
                  <a:srgbClr val="0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 and N      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∞</a:t>
            </a:r>
            <a:endParaRPr lang="en-US" sz="24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A0997B3-83EC-C8D8-194D-B39CF228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6" y="3292156"/>
            <a:ext cx="3754666" cy="263841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A7BD107-8DE5-3453-4866-AF31AA98E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25" y="3287905"/>
            <a:ext cx="3754665" cy="263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48CA3-BBCB-A12A-E18F-219094328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633" y="3285238"/>
            <a:ext cx="3754665" cy="2645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0E748-7851-9AC4-E2BD-2ABA24467C00}"/>
              </a:ext>
            </a:extLst>
          </p:cNvPr>
          <p:cNvSpPr txBox="1"/>
          <p:nvPr/>
        </p:nvSpPr>
        <p:spPr>
          <a:xfrm>
            <a:off x="218087" y="6900111"/>
            <a:ext cx="1115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Alex Adamou, </a:t>
            </a:r>
            <a:r>
              <a:rPr lang="en-US" sz="1800" i="1" dirty="0">
                <a:solidFill>
                  <a:srgbClr val="000000"/>
                </a:solidFill>
                <a:cs typeface="Times New Roman" panose="02020603050405020304" pitchFamily="18" charset="0"/>
              </a:rPr>
              <a:t>Ergodicity TV</a:t>
            </a:r>
            <a:r>
              <a:rPr 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, (2021).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5E394-2DF5-A2FD-FE3E-E514B361DD16}"/>
              </a:ext>
            </a:extLst>
          </p:cNvPr>
          <p:cNvCxnSpPr/>
          <p:nvPr/>
        </p:nvCxnSpPr>
        <p:spPr>
          <a:xfrm>
            <a:off x="10554610" y="2889671"/>
            <a:ext cx="319319" cy="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5AAEDC-05CA-2F8D-8E3B-D444B81BD574}"/>
              </a:ext>
            </a:extLst>
          </p:cNvPr>
          <p:cNvCxnSpPr/>
          <p:nvPr/>
        </p:nvCxnSpPr>
        <p:spPr>
          <a:xfrm>
            <a:off x="12295746" y="2889671"/>
            <a:ext cx="319319" cy="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4E733C-E4D3-0484-E962-8EDE72CC06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00178-29F6-640C-78B7-F39DDA7403F8}"/>
              </a:ext>
            </a:extLst>
          </p:cNvPr>
          <p:cNvSpPr/>
          <p:nvPr/>
        </p:nvSpPr>
        <p:spPr>
          <a:xfrm rot="10800000">
            <a:off x="2789523" y="3373996"/>
            <a:ext cx="1457378" cy="481967"/>
          </a:xfrm>
          <a:prstGeom prst="rect">
            <a:avLst/>
          </a:prstGeom>
          <a:gradFill flip="none" rotWithShape="1">
            <a:gsLst>
              <a:gs pos="0">
                <a:srgbClr val="E7E6E6">
                  <a:lumMod val="90000"/>
                </a:srgbClr>
              </a:gs>
              <a:gs pos="100000">
                <a:sysClr val="window" lastClr="FFFFFF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9863DC-8FD4-199E-48A2-A687C5DAC7FC}"/>
              </a:ext>
            </a:extLst>
          </p:cNvPr>
          <p:cNvSpPr/>
          <p:nvPr/>
        </p:nvSpPr>
        <p:spPr>
          <a:xfrm rot="10800000">
            <a:off x="7372909" y="3343716"/>
            <a:ext cx="1481748" cy="456895"/>
          </a:xfrm>
          <a:prstGeom prst="rect">
            <a:avLst/>
          </a:prstGeom>
          <a:gradFill flip="none" rotWithShape="1">
            <a:gsLst>
              <a:gs pos="0">
                <a:srgbClr val="E7E6E6">
                  <a:lumMod val="90000"/>
                </a:srgbClr>
              </a:gs>
              <a:gs pos="100000">
                <a:sysClr val="window" lastClr="FFFFFF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92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Mean Square Displacement (MSD)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30B38-C34D-74B8-4B4F-6B0987B6CB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358" y="1781141"/>
                <a:ext cx="10618381" cy="118870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524712" indent="-524712" algn="l" defTabSz="699614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Franklin Gothic Book" charset="0"/>
                    <a:cs typeface="Franklin Gothic Book" charset="0"/>
                  </a:defRPr>
                </a:lvl1pPr>
                <a:lvl2pPr marL="1136875" indent="-437261" algn="l" defTabSz="699614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Char char="–"/>
                  <a:defRPr sz="1600" b="0" kern="1200">
                    <a:solidFill>
                      <a:schemeClr val="tx1"/>
                    </a:solidFill>
                    <a:latin typeface="+mn-lt"/>
                    <a:ea typeface="Franklin Gothic Book" charset="0"/>
                    <a:cs typeface="Franklin Gothic Book" charset="0"/>
                  </a:defRPr>
                </a:lvl2pPr>
                <a:lvl3pPr marL="1749040" indent="-349807" algn="l" defTabSz="699614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Char char="•"/>
                  <a:defRPr sz="1600" b="0" kern="1200">
                    <a:solidFill>
                      <a:schemeClr val="tx1"/>
                    </a:solidFill>
                    <a:latin typeface="+mn-lt"/>
                    <a:ea typeface="Franklin Gothic Book" charset="0"/>
                    <a:cs typeface="Franklin Gothic Book" charset="0"/>
                  </a:defRPr>
                </a:lvl3pPr>
                <a:lvl4pPr marL="2448655" indent="-349807" algn="l" defTabSz="699614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Char char="–"/>
                  <a:defRPr sz="1600" b="0" kern="1200">
                    <a:solidFill>
                      <a:schemeClr val="tx1"/>
                    </a:solidFill>
                    <a:latin typeface="+mn-lt"/>
                    <a:ea typeface="Franklin Gothic Book" charset="0"/>
                    <a:cs typeface="Franklin Gothic Book" charset="0"/>
                  </a:defRPr>
                </a:lvl4pPr>
                <a:lvl5pPr marL="3148272" indent="-349807" algn="l" defTabSz="699614" rtl="0" eaLnBrk="1" latinLnBrk="0" hangingPunct="1">
                  <a:spcBef>
                    <a:spcPct val="20000"/>
                  </a:spcBef>
                  <a:buFont typeface="Arial"/>
                  <a:buChar char="»"/>
                  <a:defRPr sz="1648" b="0" kern="1200">
                    <a:solidFill>
                      <a:schemeClr val="accent6">
                        <a:lumMod val="75000"/>
                      </a:schemeClr>
                    </a:solidFill>
                    <a:latin typeface="Franklin Gothic Book" charset="0"/>
                    <a:ea typeface="Franklin Gothic Book" charset="0"/>
                    <a:cs typeface="Franklin Gothic Book" charset="0"/>
                  </a:defRPr>
                </a:lvl5pPr>
                <a:lvl6pPr marL="3847888" indent="-349807" algn="l" defTabSz="699614" rtl="0" eaLnBrk="1" latinLnBrk="0" hangingPunct="1">
                  <a:spcBef>
                    <a:spcPct val="20000"/>
                  </a:spcBef>
                  <a:buFont typeface="Arial"/>
                  <a:buChar char="•"/>
                  <a:defRPr sz="302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547505" indent="-349807" algn="l" defTabSz="699614" rtl="0" eaLnBrk="1" latinLnBrk="0" hangingPunct="1">
                  <a:spcBef>
                    <a:spcPct val="20000"/>
                  </a:spcBef>
                  <a:buFont typeface="Arial"/>
                  <a:buChar char="•"/>
                  <a:defRPr sz="302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247119" indent="-349807" algn="l" defTabSz="699614" rtl="0" eaLnBrk="1" latinLnBrk="0" hangingPunct="1">
                  <a:spcBef>
                    <a:spcPct val="20000"/>
                  </a:spcBef>
                  <a:buFont typeface="Arial"/>
                  <a:buChar char="•"/>
                  <a:defRPr sz="302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946736" indent="-349807" algn="l" defTabSz="699614" rtl="0" eaLnBrk="1" latinLnBrk="0" hangingPunct="1">
                  <a:spcBef>
                    <a:spcPct val="20000"/>
                  </a:spcBef>
                  <a:buFont typeface="Arial"/>
                  <a:buChar char="•"/>
                  <a:defRPr sz="302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98440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TA-MSD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lag</m:t>
                                </m:r>
                              </m:sub>
                            </m:sSub>
                          </m:e>
                        </m:d>
                      </m:e>
                    </m:acc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𝑙𝑎𝑔</m:t>
                            </m:r>
                          </m:sub>
                        </m:sSub>
                      </m:den>
                    </m:f>
                    <m:nary>
                      <m:naryPr>
                        <m:limLoc m:val="subSup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𝑙𝑎𝑔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lag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30B38-C34D-74B8-4B4F-6B0987B6C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8" y="1781141"/>
                <a:ext cx="10618381" cy="1188705"/>
              </a:xfrm>
              <a:prstGeom prst="rect">
                <a:avLst/>
              </a:prstGeom>
              <a:blipFill>
                <a:blip r:embed="rId2"/>
                <a:stretch>
                  <a:fillRect l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ECA9EC3-6EF1-37E9-4589-FA0D7F94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67" y="3051060"/>
            <a:ext cx="5168431" cy="340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5993A1-9098-80EB-B985-D9766247211A}"/>
                  </a:ext>
                </a:extLst>
              </p:cNvPr>
              <p:cNvSpPr txBox="1"/>
              <p:nvPr/>
            </p:nvSpPr>
            <p:spPr>
              <a:xfrm>
                <a:off x="7762014" y="3019787"/>
                <a:ext cx="5018568" cy="361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mbria" panose="02040503050406030204" pitchFamily="18" charset="0"/>
                    <a:cs typeface="+mn-cs"/>
                  </a:rPr>
                  <a:t>Brownian motion: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 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t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mbria" panose="02040503050406030204" pitchFamily="18" charset="0"/>
                  <a:cs typeface="+mn-cs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mbria" panose="02040503050406030204" pitchFamily="18" charset="0"/>
                    <a:cs typeface="+mn-cs"/>
                  </a:rPr>
                  <a:t>MSD linear w/ time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mbria" panose="02040503050406030204" pitchFamily="18" charset="0"/>
                  <a:cs typeface="+mn-cs"/>
                </a:endParaRPr>
              </a:p>
              <a:p>
                <a:pPr marR="0" lvl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mbria" panose="02040503050406030204" pitchFamily="18" charset="0"/>
                    <a:cs typeface="+mn-cs"/>
                  </a:rPr>
                  <a:t>Anomalous Diffusion:</a:t>
                </a:r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&lt;</m:t>
                    </m:r>
                    <m:sSup>
                      <m:sSup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  <m:sup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e>
                    </m:d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&gt;~ </m:t>
                    </m:r>
                    <m:sSup>
                      <m:sSup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𝒕</m:t>
                        </m:r>
                      </m:e>
                      <m:sup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𝜶</m:t>
                        </m:r>
                      </m:sup>
                    </m:sSup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mbria" panose="02040503050406030204" pitchFamily="18" charset="0"/>
                  <a:cs typeface="+mn-cs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mbria" panose="02040503050406030204" pitchFamily="18" charset="0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𝛼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mbria" panose="02040503050406030204" pitchFamily="18" charset="0"/>
                    <a:cs typeface="+mn-cs"/>
                  </a:rPr>
                  <a:t> 1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mbria" panose="02040503050406030204" pitchFamily="18" charset="0"/>
                    <a:cs typeface="+mn-cs"/>
                  </a:rPr>
                  <a:t>Does not obey the definitions of Brownian motion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5993A1-9098-80EB-B985-D97662472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014" y="3019787"/>
                <a:ext cx="5018568" cy="3612464"/>
              </a:xfrm>
              <a:prstGeom prst="rect">
                <a:avLst/>
              </a:prstGeom>
              <a:blipFill>
                <a:blip r:embed="rId4"/>
                <a:stretch>
                  <a:fillRect l="-1820" t="-2192" r="-1456" b="-2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4C199B-5EAA-EDC2-5CD6-4E5F95A00D6C}"/>
              </a:ext>
            </a:extLst>
          </p:cNvPr>
          <p:cNvSpPr txBox="1"/>
          <p:nvPr/>
        </p:nvSpPr>
        <p:spPr>
          <a:xfrm>
            <a:off x="214201" y="6897498"/>
            <a:ext cx="1127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Adapted from Ortega Arroyo, J. </a:t>
            </a:r>
            <a:r>
              <a:rPr lang="en-US" sz="1800" b="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Springer Theses</a:t>
            </a:r>
            <a:r>
              <a:rPr 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, (2018). </a:t>
            </a:r>
            <a:endParaRPr lang="en-US" sz="1800" u="sng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735C8-476E-6E33-3A0F-125B7C8B727D}"/>
              </a:ext>
            </a:extLst>
          </p:cNvPr>
          <p:cNvSpPr/>
          <p:nvPr/>
        </p:nvSpPr>
        <p:spPr>
          <a:xfrm>
            <a:off x="3226460" y="6282540"/>
            <a:ext cx="1397390" cy="206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AB1DA-A56D-8285-8170-F2B67550858D}"/>
              </a:ext>
            </a:extLst>
          </p:cNvPr>
          <p:cNvSpPr txBox="1"/>
          <p:nvPr/>
        </p:nvSpPr>
        <p:spPr>
          <a:xfrm>
            <a:off x="3467762" y="6157245"/>
            <a:ext cx="1345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lagt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E118-B8AB-FF06-4796-451E313DC4E9}"/>
              </a:ext>
            </a:extLst>
          </p:cNvPr>
          <p:cNvSpPr/>
          <p:nvPr/>
        </p:nvSpPr>
        <p:spPr>
          <a:xfrm rot="5400000">
            <a:off x="459674" y="4304754"/>
            <a:ext cx="1397390" cy="27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5AA12C-65FF-7DED-9F8C-F15EA92C444E}"/>
              </a:ext>
            </a:extLst>
          </p:cNvPr>
          <p:cNvSpPr txBox="1"/>
          <p:nvPr/>
        </p:nvSpPr>
        <p:spPr>
          <a:xfrm rot="16200000">
            <a:off x="485464" y="4063144"/>
            <a:ext cx="1345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97BB08-0EAD-F99A-962F-6A9606643B73}"/>
              </a:ext>
            </a:extLst>
          </p:cNvPr>
          <p:cNvSpPr/>
          <p:nvPr/>
        </p:nvSpPr>
        <p:spPr>
          <a:xfrm>
            <a:off x="3467762" y="3191365"/>
            <a:ext cx="476467" cy="255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864D73-1798-B91B-3A04-9C941CB41974}"/>
              </a:ext>
            </a:extLst>
          </p:cNvPr>
          <p:cNvSpPr/>
          <p:nvPr/>
        </p:nvSpPr>
        <p:spPr>
          <a:xfrm>
            <a:off x="5339992" y="3571343"/>
            <a:ext cx="476467" cy="255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B7B0B8-8623-68E0-1609-DCDF8FF5F701}"/>
              </a:ext>
            </a:extLst>
          </p:cNvPr>
          <p:cNvSpPr/>
          <p:nvPr/>
        </p:nvSpPr>
        <p:spPr>
          <a:xfrm>
            <a:off x="5592316" y="4686555"/>
            <a:ext cx="476467" cy="255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35F1A1-174D-6F60-0627-3B7C6CABA57D}"/>
                  </a:ext>
                </a:extLst>
              </p:cNvPr>
              <p:cNvSpPr txBox="1"/>
              <p:nvPr/>
            </p:nvSpPr>
            <p:spPr>
              <a:xfrm>
                <a:off x="2044390" y="3115212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35F1A1-174D-6F60-0627-3B7C6CABA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390" y="3115212"/>
                <a:ext cx="9144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3E24A0-5CB9-5B20-77D7-1E6E99F295D3}"/>
                  </a:ext>
                </a:extLst>
              </p:cNvPr>
              <p:cNvSpPr txBox="1"/>
              <p:nvPr/>
            </p:nvSpPr>
            <p:spPr>
              <a:xfrm>
                <a:off x="4677916" y="3101445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3E24A0-5CB9-5B20-77D7-1E6E99F29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16" y="3101445"/>
                <a:ext cx="91440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BD294-8BAB-6BEA-D56A-3B3C07F810D0}"/>
                  </a:ext>
                </a:extLst>
              </p:cNvPr>
              <p:cNvSpPr txBox="1"/>
              <p:nvPr/>
            </p:nvSpPr>
            <p:spPr>
              <a:xfrm>
                <a:off x="5386722" y="4629810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EBD294-8BAB-6BEA-D56A-3B3C07F8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722" y="4629810"/>
                <a:ext cx="91440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FBBDB8E-547C-7759-D5ED-E53F50AA1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903776E-EB12-757B-9F30-F4DB276438B3}"/>
              </a:ext>
            </a:extLst>
          </p:cNvPr>
          <p:cNvSpPr/>
          <p:nvPr/>
        </p:nvSpPr>
        <p:spPr>
          <a:xfrm>
            <a:off x="10823725" y="3754776"/>
            <a:ext cx="1224079" cy="815845"/>
          </a:xfrm>
          <a:prstGeom prst="rect">
            <a:avLst/>
          </a:prstGeom>
          <a:solidFill>
            <a:srgbClr val="389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752BEF32-C2B0-2D56-62E6-5AB5894B89A2}"/>
              </a:ext>
            </a:extLst>
          </p:cNvPr>
          <p:cNvSpPr/>
          <p:nvPr/>
        </p:nvSpPr>
        <p:spPr>
          <a:xfrm rot="10800000">
            <a:off x="10820037" y="4570621"/>
            <a:ext cx="1224079" cy="1178867"/>
          </a:xfrm>
          <a:prstGeom prst="triangle">
            <a:avLst>
              <a:gd name="adj" fmla="val 50508"/>
            </a:avLst>
          </a:prstGeom>
          <a:solidFill>
            <a:srgbClr val="389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Snipped 34">
            <a:extLst>
              <a:ext uri="{FF2B5EF4-FFF2-40B4-BE49-F238E27FC236}">
                <a16:creationId xmlns:a16="http://schemas.microsoft.com/office/drawing/2014/main" id="{6F3E6FB8-F648-7478-6BDE-0D4EDDECF48F}"/>
              </a:ext>
            </a:extLst>
          </p:cNvPr>
          <p:cNvSpPr/>
          <p:nvPr/>
        </p:nvSpPr>
        <p:spPr>
          <a:xfrm rot="10800000">
            <a:off x="10323101" y="3459233"/>
            <a:ext cx="2196642" cy="1608128"/>
          </a:xfrm>
          <a:prstGeom prst="snip2SameRect">
            <a:avLst/>
          </a:prstGeom>
          <a:solidFill>
            <a:srgbClr val="E7E6E6">
              <a:lumMod val="75000"/>
              <a:alpha val="7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F353DA-D3A3-D996-8E71-96772500210B}"/>
              </a:ext>
            </a:extLst>
          </p:cNvPr>
          <p:cNvSpPr/>
          <p:nvPr/>
        </p:nvSpPr>
        <p:spPr>
          <a:xfrm>
            <a:off x="7602451" y="3628196"/>
            <a:ext cx="604662" cy="8158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F57DFDA-01A0-E043-7CD9-66CE9B7BAA4F}"/>
              </a:ext>
            </a:extLst>
          </p:cNvPr>
          <p:cNvSpPr/>
          <p:nvPr/>
        </p:nvSpPr>
        <p:spPr>
          <a:xfrm rot="10800000">
            <a:off x="7598764" y="4444043"/>
            <a:ext cx="604662" cy="1305444"/>
          </a:xfrm>
          <a:prstGeom prst="triangle">
            <a:avLst>
              <a:gd name="adj" fmla="val 505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Snipped 32">
            <a:extLst>
              <a:ext uri="{FF2B5EF4-FFF2-40B4-BE49-F238E27FC236}">
                <a16:creationId xmlns:a16="http://schemas.microsoft.com/office/drawing/2014/main" id="{FD435EC5-B842-D47E-8288-44F4C1471799}"/>
              </a:ext>
            </a:extLst>
          </p:cNvPr>
          <p:cNvSpPr/>
          <p:nvPr/>
        </p:nvSpPr>
        <p:spPr>
          <a:xfrm rot="10800000">
            <a:off x="6802491" y="3459232"/>
            <a:ext cx="2196642" cy="1608128"/>
          </a:xfrm>
          <a:prstGeom prst="snip2SameRect">
            <a:avLst/>
          </a:prstGeom>
          <a:solidFill>
            <a:srgbClr val="E7E6E6">
              <a:lumMod val="75000"/>
              <a:alpha val="7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69" y="355375"/>
            <a:ext cx="12561453" cy="1015663"/>
          </a:xfrm>
        </p:spPr>
        <p:txBody>
          <a:bodyPr/>
          <a:lstStyle/>
          <a:p>
            <a:r>
              <a:rPr lang="en-US" dirty="0"/>
              <a:t>Microscopy: Diffraction Limit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E1D365-BED4-6EBE-719C-43C2707E4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9D97F5-B6A7-1C61-B39F-3EBB3167B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6" t="17722" r="36258" b="17073"/>
          <a:stretch/>
        </p:blipFill>
        <p:spPr bwMode="auto">
          <a:xfrm>
            <a:off x="265485" y="1839463"/>
            <a:ext cx="5269201" cy="50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0E2ACE-783C-3489-00CF-01E5C919AF85}"/>
                  </a:ext>
                </a:extLst>
              </p:cNvPr>
              <p:cNvSpPr txBox="1"/>
              <p:nvPr/>
            </p:nvSpPr>
            <p:spPr>
              <a:xfrm>
                <a:off x="6506531" y="1839022"/>
                <a:ext cx="2108083" cy="897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𝐴𝑖𝑟𝑦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0E2ACE-783C-3489-00CF-01E5C919A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531" y="1839022"/>
                <a:ext cx="2108083" cy="897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3D6E1A1-0921-DFE1-0DEB-46F14A3167C7}"/>
              </a:ext>
            </a:extLst>
          </p:cNvPr>
          <p:cNvSpPr/>
          <p:nvPr/>
        </p:nvSpPr>
        <p:spPr>
          <a:xfrm>
            <a:off x="6338385" y="1581225"/>
            <a:ext cx="2444377" cy="1410447"/>
          </a:xfrm>
          <a:prstGeom prst="rect">
            <a:avLst/>
          </a:prstGeom>
          <a:noFill/>
          <a:ln w="34925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0FB86F-84E2-9378-3769-A3E3D60B92A7}"/>
              </a:ext>
            </a:extLst>
          </p:cNvPr>
          <p:cNvCxnSpPr>
            <a:cxnSpLocks/>
          </p:cNvCxnSpPr>
          <p:nvPr/>
        </p:nvCxnSpPr>
        <p:spPr>
          <a:xfrm flipV="1">
            <a:off x="2952754" y="1628835"/>
            <a:ext cx="3385631" cy="270631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44EC0A-8903-1387-9DE8-ADEEE01AF85B}"/>
              </a:ext>
            </a:extLst>
          </p:cNvPr>
          <p:cNvCxnSpPr>
            <a:cxnSpLocks/>
          </p:cNvCxnSpPr>
          <p:nvPr/>
        </p:nvCxnSpPr>
        <p:spPr>
          <a:xfrm flipV="1">
            <a:off x="4060017" y="2991672"/>
            <a:ext cx="2278368" cy="134348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160251C4-669C-33B8-BECE-CEAF471FA227}"/>
              </a:ext>
            </a:extLst>
          </p:cNvPr>
          <p:cNvSpPr/>
          <p:nvPr/>
        </p:nvSpPr>
        <p:spPr>
          <a:xfrm rot="16200000">
            <a:off x="3442856" y="3845053"/>
            <a:ext cx="127063" cy="110726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Delay 33">
            <a:extLst>
              <a:ext uri="{FF2B5EF4-FFF2-40B4-BE49-F238E27FC236}">
                <a16:creationId xmlns:a16="http://schemas.microsoft.com/office/drawing/2014/main" id="{6A4F37EE-C861-EE80-3C77-40D17E07AFB9}"/>
              </a:ext>
            </a:extLst>
          </p:cNvPr>
          <p:cNvSpPr/>
          <p:nvPr/>
        </p:nvSpPr>
        <p:spPr>
          <a:xfrm rot="16200000">
            <a:off x="7664359" y="4041010"/>
            <a:ext cx="472901" cy="1217269"/>
          </a:xfrm>
          <a:prstGeom prst="flowChartDelay">
            <a:avLst/>
          </a:prstGeom>
          <a:solidFill>
            <a:sysClr val="window" lastClr="FFFFFF">
              <a:lumMod val="95000"/>
              <a:alpha val="50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lowchart: Delay 35">
            <a:extLst>
              <a:ext uri="{FF2B5EF4-FFF2-40B4-BE49-F238E27FC236}">
                <a16:creationId xmlns:a16="http://schemas.microsoft.com/office/drawing/2014/main" id="{8E817F45-1E2F-1350-3C89-98E2C926B70C}"/>
              </a:ext>
            </a:extLst>
          </p:cNvPr>
          <p:cNvSpPr/>
          <p:nvPr/>
        </p:nvSpPr>
        <p:spPr>
          <a:xfrm rot="16200000">
            <a:off x="11226113" y="3899216"/>
            <a:ext cx="390619" cy="1583142"/>
          </a:xfrm>
          <a:prstGeom prst="flowChartDelay">
            <a:avLst/>
          </a:prstGeom>
          <a:solidFill>
            <a:sysClr val="window" lastClr="FFFFFF">
              <a:lumMod val="95000"/>
              <a:alpha val="50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C78D86-62D5-0E78-2005-394C6A9CF4E6}"/>
              </a:ext>
            </a:extLst>
          </p:cNvPr>
          <p:cNvSpPr txBox="1"/>
          <p:nvPr/>
        </p:nvSpPr>
        <p:spPr>
          <a:xfrm>
            <a:off x="106844" y="6955010"/>
            <a:ext cx="690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Greg Hollows, Nicholas James, </a:t>
            </a:r>
            <a:r>
              <a:rPr lang="en-US" sz="1800" i="1" dirty="0">
                <a:solidFill>
                  <a:srgbClr val="000000"/>
                </a:solidFill>
              </a:rPr>
              <a:t>Edmund Optics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4550D54-4365-892C-7D35-0730E6BC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290" y="5961816"/>
            <a:ext cx="2854974" cy="1177860"/>
          </a:xfrm>
          <a:prstGeom prst="rect">
            <a:avLst/>
          </a:prstGeom>
          <a:ln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18CAF89-44EA-EF9B-C8C2-2C66DFA859F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6479" y="5961816"/>
            <a:ext cx="1455311" cy="1177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3FE3E5-2DC2-17DD-0603-D3C4339288C0}"/>
                  </a:ext>
                </a:extLst>
              </p:cNvPr>
              <p:cNvSpPr txBox="1"/>
              <p:nvPr/>
            </p:nvSpPr>
            <p:spPr>
              <a:xfrm>
                <a:off x="9294668" y="1319138"/>
                <a:ext cx="3610841" cy="1655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- Incident wavelength of light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- Numerical aperture of objective lens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3FE3E5-2DC2-17DD-0603-D3C43392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668" y="1319138"/>
                <a:ext cx="3610841" cy="1655903"/>
              </a:xfrm>
              <a:prstGeom prst="rect">
                <a:avLst/>
              </a:prstGeom>
              <a:blipFill>
                <a:blip r:embed="rId6"/>
                <a:stretch>
                  <a:fillRect l="-1520" t="-1471" r="-270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7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4E4C77-1263-862A-3B1D-D8307455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132" y="3847355"/>
            <a:ext cx="2443180" cy="169546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9FC0A02-64F8-FB00-FB64-10199A54C4E1}"/>
              </a:ext>
            </a:extLst>
          </p:cNvPr>
          <p:cNvSpPr/>
          <p:nvPr/>
        </p:nvSpPr>
        <p:spPr>
          <a:xfrm>
            <a:off x="8485352" y="3137453"/>
            <a:ext cx="3304452" cy="3115266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noFill/>
          </a:ln>
          <a:effectLst>
            <a:glow rad="596900">
              <a:srgbClr val="C00000">
                <a:alpha val="30000"/>
              </a:srgbClr>
            </a:glow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460A-F18B-1635-9B6E-F17413DE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97" y="244932"/>
            <a:ext cx="12561453" cy="1015663"/>
          </a:xfrm>
        </p:spPr>
        <p:txBody>
          <a:bodyPr/>
          <a:lstStyle/>
          <a:p>
            <a:r>
              <a:rPr lang="en-US" dirty="0"/>
              <a:t>Fluorescence Microscopy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36FB-0E28-2226-7DB3-8B8713B1CF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E779B-C87A-4971-97B1-071652718017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CEC0B-2225-9ECE-41BC-2DC6CB160A97}"/>
              </a:ext>
            </a:extLst>
          </p:cNvPr>
          <p:cNvSpPr txBox="1"/>
          <p:nvPr/>
        </p:nvSpPr>
        <p:spPr>
          <a:xfrm>
            <a:off x="8563829" y="1970497"/>
            <a:ext cx="460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Janelia</a:t>
            </a:r>
            <a:r>
              <a:rPr lang="en-US" sz="2400" dirty="0">
                <a:solidFill>
                  <a:srgbClr val="000000"/>
                </a:solidFill>
              </a:rPr>
              <a:t> Fluor (JF) 646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33BB0-914C-EF90-E142-F4697B999547}"/>
              </a:ext>
            </a:extLst>
          </p:cNvPr>
          <p:cNvSpPr txBox="1"/>
          <p:nvPr/>
        </p:nvSpPr>
        <p:spPr>
          <a:xfrm>
            <a:off x="106844" y="6958010"/>
            <a:ext cx="904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Adapted from Lichtman, Jeff W. and </a:t>
            </a:r>
            <a:r>
              <a:rPr lang="en-US" sz="1800" dirty="0" err="1">
                <a:solidFill>
                  <a:srgbClr val="000000"/>
                </a:solidFill>
              </a:rPr>
              <a:t>Conchello</a:t>
            </a:r>
            <a:r>
              <a:rPr lang="en-US" sz="1800" dirty="0">
                <a:solidFill>
                  <a:srgbClr val="000000"/>
                </a:solidFill>
              </a:rPr>
              <a:t>, Jose Angel. (2005)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D9E9AAF8-2173-20D7-1EA0-361A1CB736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88823" y="1066223"/>
            <a:ext cx="2972377" cy="29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diagram of a normal distribution of emission&#10;&#10;Description automatically generated">
            <a:extLst>
              <a:ext uri="{FF2B5EF4-FFF2-40B4-BE49-F238E27FC236}">
                <a16:creationId xmlns:a16="http://schemas.microsoft.com/office/drawing/2014/main" id="{8DB2C8DB-6573-52F8-87F9-DF2DE45C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2286039"/>
            <a:ext cx="6506730" cy="41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10423</TotalTime>
  <Words>1278</Words>
  <Application>Microsoft Office PowerPoint</Application>
  <PresentationFormat>Custom</PresentationFormat>
  <Paragraphs>320</Paragraphs>
  <Slides>35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</vt:lpstr>
      <vt:lpstr>Cambria Math</vt:lpstr>
      <vt:lpstr>Franklin Gothic Book</vt:lpstr>
      <vt:lpstr>Times New Roman</vt:lpstr>
      <vt:lpstr>Wingdings</vt:lpstr>
      <vt:lpstr>Office Theme</vt:lpstr>
      <vt:lpstr>PowerPoint Presentation</vt:lpstr>
      <vt:lpstr>Talk Outline</vt:lpstr>
      <vt:lpstr>Motivation</vt:lpstr>
      <vt:lpstr>Diffusion</vt:lpstr>
      <vt:lpstr>Diffusion</vt:lpstr>
      <vt:lpstr>Ergodicity</vt:lpstr>
      <vt:lpstr>Mean Square Displacement (MSD)</vt:lpstr>
      <vt:lpstr>Microscopy: Diffraction Limit</vt:lpstr>
      <vt:lpstr>Fluorescence Microscopy</vt:lpstr>
      <vt:lpstr>Microscopy: TIRF</vt:lpstr>
      <vt:lpstr>Microscopy: Confocal</vt:lpstr>
      <vt:lpstr>Single-particle Tracking of mRNA Molecules</vt:lpstr>
      <vt:lpstr>SPT: Labeling</vt:lpstr>
      <vt:lpstr>SPT: Imaging Setup (TIRF)</vt:lpstr>
      <vt:lpstr>SPT: Imaging</vt:lpstr>
      <vt:lpstr>Tracking</vt:lpstr>
      <vt:lpstr>Tracking</vt:lpstr>
      <vt:lpstr>Analysis</vt:lpstr>
      <vt:lpstr>Analysis</vt:lpstr>
      <vt:lpstr>Distribution of Displacements</vt:lpstr>
      <vt:lpstr>Distribution of Displacements</vt:lpstr>
      <vt:lpstr>Segmentation</vt:lpstr>
      <vt:lpstr>Segmentation</vt:lpstr>
      <vt:lpstr>Segmentation</vt:lpstr>
      <vt:lpstr>Distribution of Displacements by State</vt:lpstr>
      <vt:lpstr>Sojourn Times</vt:lpstr>
      <vt:lpstr>Removal of First Confined Segment</vt:lpstr>
      <vt:lpstr>Analysis</vt:lpstr>
      <vt:lpstr>Analysis</vt:lpstr>
      <vt:lpstr>Analysis</vt:lpstr>
      <vt:lpstr>Long Free States (&gt; 27 s)</vt:lpstr>
      <vt:lpstr>Conclusions</vt:lpstr>
      <vt:lpstr>Future / Ongoing Work</vt:lpstr>
      <vt:lpstr>Acknowledgements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Ryan Roessler</cp:lastModifiedBy>
  <cp:revision>234</cp:revision>
  <dcterms:created xsi:type="dcterms:W3CDTF">2015-06-30T23:05:53Z</dcterms:created>
  <dcterms:modified xsi:type="dcterms:W3CDTF">2023-12-12T21:16:49Z</dcterms:modified>
</cp:coreProperties>
</file>